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79" r:id="rId3"/>
    <p:sldId id="263" r:id="rId4"/>
    <p:sldId id="280" r:id="rId5"/>
    <p:sldId id="281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83" r:id="rId16"/>
    <p:sldId id="270" r:id="rId17"/>
    <p:sldId id="258" r:id="rId18"/>
    <p:sldId id="277" r:id="rId19"/>
    <p:sldId id="278" r:id="rId20"/>
    <p:sldId id="273" r:id="rId21"/>
    <p:sldId id="275" r:id="rId22"/>
    <p:sldId id="276" r:id="rId23"/>
    <p:sldId id="282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62A"/>
    <a:srgbClr val="0432FF"/>
    <a:srgbClr val="415058"/>
    <a:srgbClr val="004EA2"/>
    <a:srgbClr val="F4B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47"/>
    <p:restoredTop sz="86741"/>
  </p:normalViewPr>
  <p:slideViewPr>
    <p:cSldViewPr snapToGrid="0" snapToObjects="1">
      <p:cViewPr>
        <p:scale>
          <a:sx n="214" d="100"/>
          <a:sy n="214" d="100"/>
        </p:scale>
        <p:origin x="1112" y="30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D28E-880F-284D-AD5D-0F7883989BA9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C1BA-AE2E-6F4F-9EDE-A617E05D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8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C1BA-AE2E-6F4F-9EDE-A617E05D92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680"/>
            <a:ext cx="9144000" cy="108711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" pitchFamily="2" charset="0"/>
                <a:ea typeface="MS P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sz="900"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kumimoji="1" lang="en-US" altLang="ja-JP"/>
              <a:t>©︎ 2021 National Institute of Information and Communications Technology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760" y="6492874"/>
            <a:ext cx="39624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7DF9EDD1-4101-624E-AEA1-084E552335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90808" y="3571019"/>
            <a:ext cx="1023196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1B7D08-C39A-F94A-9E2A-40BEEBF4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21"/>
            <a:ext cx="3660273" cy="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1597-411E-A34F-8250-D0989C2EF43A}" type="datetime1">
              <a:rPr kumimoji="1" lang="ja-JP" altLang="en-US" smtClean="0"/>
              <a:t>2021/8/17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D79E-D0CE-944D-8502-48FC914BD74B}" type="datetime1">
              <a:rPr kumimoji="1" lang="ja-JP" altLang="en-US" smtClean="0"/>
              <a:t>2021/8/17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1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4" y="142352"/>
            <a:ext cx="10240056" cy="559322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4351338"/>
          </a:xfrm>
        </p:spPr>
        <p:txBody>
          <a:bodyPr anchor="t"/>
          <a:lstStyle>
            <a:lvl1pPr indent="-302400" algn="l">
              <a:lnSpc>
                <a:spcPct val="100000"/>
              </a:lnSpc>
              <a:buClr>
                <a:srgbClr val="004EA2"/>
              </a:buClr>
              <a:defRPr sz="2400">
                <a:latin typeface="Helvetica" pitchFamily="2" charset="0"/>
                <a:ea typeface="MS PGothic" panose="020B0600070205080204" pitchFamily="34" charset="-128"/>
              </a:defRPr>
            </a:lvl1pPr>
            <a:lvl2pPr marL="685800" indent="-302400" algn="l">
              <a:lnSpc>
                <a:spcPct val="100000"/>
              </a:lnSpc>
              <a:buClr>
                <a:srgbClr val="004EA2"/>
              </a:buClr>
              <a:buSzPct val="80000"/>
              <a:buFont typeface=".Hiragino Kaku Gothic Interface W3"/>
              <a:buChar char="－"/>
              <a:defRPr sz="2200">
                <a:latin typeface="Helvetica" pitchFamily="2" charset="0"/>
                <a:ea typeface="MS PGothic" panose="020B0600070205080204" pitchFamily="34" charset="-128"/>
              </a:defRPr>
            </a:lvl2pPr>
            <a:lvl3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3pPr>
            <a:lvl4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4pPr>
            <a:lvl5pPr indent="-302400" algn="l">
              <a:lnSpc>
                <a:spcPct val="100000"/>
              </a:lnSpc>
              <a:buClr>
                <a:srgbClr val="004EA2"/>
              </a:buClr>
              <a:defRPr sz="1600">
                <a:latin typeface="Helvetica" pitchFamily="2" charset="0"/>
                <a:ea typeface="MS PGothic" panose="020B0600070205080204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83985"/>
            <a:ext cx="48768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Line 54">
            <a:extLst>
              <a:ext uri="{FF2B5EF4-FFF2-40B4-BE49-F238E27FC236}">
                <a16:creationId xmlns:a16="http://schemas.microsoft.com/office/drawing/2014/main" id="{D512A2BA-7F12-C84D-A64E-B959216F83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64544" y="731520"/>
            <a:ext cx="1029085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904A955-E225-4148-8C51-989313DE8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" y="19487"/>
            <a:ext cx="1151744" cy="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9AC9-F50A-6A47-BB3D-22D1A7B86805}" type="datetime1">
              <a:rPr kumimoji="1" lang="ja-JP" altLang="en-US" smtClean="0"/>
              <a:t>2021/8/17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FD2E-39B7-884C-B829-517E7656ED88}" type="datetime1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599D-0B31-BF47-B3D1-5EDB96A7B812}" type="datetime1">
              <a:rPr kumimoji="1" lang="ja-JP" altLang="en-US" smtClean="0"/>
              <a:t>2021/8/17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1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5C29-A313-204F-A3DB-0F53AA9710BB}" type="datetime1">
              <a:rPr kumimoji="1" lang="ja-JP" altLang="en-US" smtClean="0"/>
              <a:t>2021/8/17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AE72-A316-1B4C-8550-C007C2B49223}" type="datetime1">
              <a:rPr kumimoji="1" lang="ja-JP" altLang="en-US" smtClean="0"/>
              <a:t>2021/8/17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607C-BD2A-834F-A67B-449AB23AE490}" type="datetime1">
              <a:rPr kumimoji="1" lang="ja-JP" altLang="en-US" smtClean="0"/>
              <a:t>2021/8/17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5B61-B5BD-BB4D-B4F8-07236FA847F2}" type="datetime1">
              <a:rPr kumimoji="1" lang="ja-JP" altLang="en-US" smtClean="0"/>
              <a:t>2021/8/17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3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6D61D7F5-7C40-1A4F-B5AA-C7DC844478F0}" type="datetime1">
              <a:rPr kumimoji="1" lang="ja-JP" altLang="en-US" smtClean="0"/>
              <a:pPr/>
              <a:t>2021/8/17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cker.com/products/docker-deskto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ffmpeg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cefore/x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457FF-9C0D-A44A-89E5-C821287F2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600">
                <a:cs typeface="Times New Roman" panose="02020603050405020304" pitchFamily="18" charset="0"/>
              </a:rPr>
              <a:t>第</a:t>
            </a:r>
            <a:r>
              <a:rPr lang="en-US" altLang="ja-JP" sz="3600" dirty="0">
                <a:cs typeface="Times New Roman" panose="02020603050405020304" pitchFamily="18" charset="0"/>
              </a:rPr>
              <a:t>19</a:t>
            </a:r>
            <a:r>
              <a:rPr lang="ja-JP" altLang="en-US" sz="3600">
                <a:cs typeface="Times New Roman" panose="02020603050405020304" pitchFamily="18" charset="0"/>
              </a:rPr>
              <a:t>回</a:t>
            </a:r>
            <a:r>
              <a:rPr lang="en-US" altLang="ja-JP" sz="3600" dirty="0">
                <a:cs typeface="Times New Roman" panose="02020603050405020304" pitchFamily="18" charset="0"/>
              </a:rPr>
              <a:t>ICN</a:t>
            </a:r>
            <a:r>
              <a:rPr lang="ja-JP" altLang="en-US" sz="3600">
                <a:cs typeface="Times New Roman" panose="02020603050405020304" pitchFamily="18" charset="0"/>
              </a:rPr>
              <a:t>研究会ワークショップ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3600" dirty="0" err="1">
                <a:cs typeface="Times New Roman" panose="02020603050405020304" pitchFamily="18" charset="0"/>
              </a:rPr>
              <a:t>Cefore</a:t>
            </a:r>
            <a:r>
              <a:rPr lang="en-US" altLang="ja-JP" sz="3600" dirty="0">
                <a:cs typeface="Times New Roman" panose="02020603050405020304" pitchFamily="18" charset="0"/>
              </a:rPr>
              <a:t> Hands-on: </a:t>
            </a:r>
            <a:r>
              <a:rPr lang="en-US" altLang="ja-JP" sz="3600" dirty="0" err="1">
                <a:cs typeface="Times New Roman" panose="02020603050405020304" pitchFamily="18" charset="0"/>
              </a:rPr>
              <a:t>Cefore</a:t>
            </a:r>
            <a:r>
              <a:rPr lang="en-US" altLang="ja-JP" sz="3600" dirty="0">
                <a:cs typeface="Times New Roman" panose="02020603050405020304" pitchFamily="18" charset="0"/>
              </a:rPr>
              <a:t>/Docker </a:t>
            </a:r>
            <a:r>
              <a:rPr lang="ja-JP" altLang="en-US" sz="3600">
                <a:cs typeface="Times New Roman" panose="02020603050405020304" pitchFamily="18" charset="0"/>
              </a:rPr>
              <a:t>を用いた</a:t>
            </a:r>
            <a:r>
              <a:rPr lang="en-US" altLang="ja-JP" sz="3600" dirty="0">
                <a:cs typeface="Times New Roman" panose="02020603050405020304" pitchFamily="18" charset="0"/>
              </a:rPr>
              <a:t>ICN</a:t>
            </a:r>
            <a:r>
              <a:rPr lang="ja-JP" altLang="en-US" sz="3600">
                <a:cs typeface="Times New Roman" panose="02020603050405020304" pitchFamily="18" charset="0"/>
              </a:rPr>
              <a:t>ビデオストリーミング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91C7CC-B0F4-5F42-ABC7-9A907A5EA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379112"/>
            <a:ext cx="6858000" cy="2139137"/>
          </a:xfrm>
        </p:spPr>
        <p:txBody>
          <a:bodyPr>
            <a:noAutofit/>
          </a:bodyPr>
          <a:lstStyle/>
          <a:p>
            <a:r>
              <a:rPr lang="ja-JP" altLang="en-US" sz="2000"/>
              <a:t>速水祐作</a:t>
            </a:r>
            <a:endParaRPr lang="en-US" altLang="ja-JP" sz="2000" dirty="0"/>
          </a:p>
          <a:p>
            <a:endParaRPr lang="en-US" altLang="ja-JP" sz="1800" dirty="0"/>
          </a:p>
          <a:p>
            <a:r>
              <a:rPr lang="ja-JP" altLang="en-US" sz="1800"/>
              <a:t>情報通信研究機構（</a:t>
            </a:r>
            <a:r>
              <a:rPr lang="en-US" altLang="ja-JP" sz="1800" dirty="0"/>
              <a:t>NICT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600" dirty="0"/>
          </a:p>
          <a:p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8</a:t>
            </a:r>
            <a:r>
              <a:rPr lang="ja-JP" altLang="en-US" sz="1600"/>
              <a:t>月</a:t>
            </a:r>
            <a:r>
              <a:rPr lang="en-US" altLang="ja-JP" sz="1600" dirty="0"/>
              <a:t>26-27</a:t>
            </a:r>
            <a:r>
              <a:rPr lang="ja-JP" altLang="en-US" sz="1600"/>
              <a:t>日</a:t>
            </a:r>
            <a:r>
              <a:rPr lang="en-US" altLang="ja-JP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5CE7-CF81-6244-9326-323CDC4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コンテナの作成（ビルド）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E325D-5268-C341-966E-0096AB74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/>
              <a:t>ビルド方法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docker build –f </a:t>
            </a:r>
            <a:r>
              <a:rPr lang="en-US" altLang="ja-JP" sz="1800" dirty="0" err="1"/>
              <a:t>Dockerfile</a:t>
            </a:r>
            <a:r>
              <a:rPr lang="en-US" altLang="ja-JP" sz="1800" dirty="0"/>
              <a:t> –t 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/base</a:t>
            </a:r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EB55F5-CB5C-3A48-8794-8DC22C3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F9D6640-630F-C040-A57E-412174A0D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72"/>
          <a:stretch/>
        </p:blipFill>
        <p:spPr>
          <a:xfrm>
            <a:off x="6096000" y="2279773"/>
            <a:ext cx="5852160" cy="363376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A3E66-DB97-5447-9067-B66B73E0D079}"/>
              </a:ext>
            </a:extLst>
          </p:cNvPr>
          <p:cNvSpPr/>
          <p:nvPr/>
        </p:nvSpPr>
        <p:spPr>
          <a:xfrm>
            <a:off x="445652" y="279719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/>
              <a:t>の内容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C32576-BCBD-9A4F-9E37-C3EAD5F3429F}"/>
              </a:ext>
            </a:extLst>
          </p:cNvPr>
          <p:cNvSpPr/>
          <p:nvPr/>
        </p:nvSpPr>
        <p:spPr>
          <a:xfrm>
            <a:off x="445652" y="3233745"/>
            <a:ext cx="5168935" cy="26797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% cat base/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FROM ubuntu:18.04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LABEL maintainer="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&lt;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hayamizu@nict.go.jp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&gt;"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mkdir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-p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update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git build-essential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libssl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-dev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automake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iputils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-ping net-tools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tcpdump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ifstat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ffmpeg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emacs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git clone https://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github.com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cefore.git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596C3E7-7544-5D4B-AC02-447CB74D092A}"/>
              </a:ext>
            </a:extLst>
          </p:cNvPr>
          <p:cNvCxnSpPr>
            <a:cxnSpLocks/>
          </p:cNvCxnSpPr>
          <p:nvPr/>
        </p:nvCxnSpPr>
        <p:spPr>
          <a:xfrm flipH="1" flipV="1">
            <a:off x="1905713" y="4306933"/>
            <a:ext cx="4190287" cy="58817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FC5033-03E4-4541-8A7B-D891BA97B7FF}"/>
              </a:ext>
            </a:extLst>
          </p:cNvPr>
          <p:cNvSpPr/>
          <p:nvPr/>
        </p:nvSpPr>
        <p:spPr>
          <a:xfrm>
            <a:off x="6007540" y="191044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docker build </a:t>
            </a:r>
            <a:r>
              <a:rPr lang="ja-JP" altLang="en-US"/>
              <a:t>の実行画面</a:t>
            </a:r>
          </a:p>
        </p:txBody>
      </p:sp>
    </p:spTree>
    <p:extLst>
      <p:ext uri="{BB962C8B-B14F-4D97-AF65-F5344CB8AC3E}">
        <p14:creationId xmlns:p14="http://schemas.microsoft.com/office/powerpoint/2010/main" val="2983932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C0C3A-464C-3B4B-9CBF-1419210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コンテナの起動</a:t>
            </a:r>
            <a:r>
              <a:rPr kumimoji="1" lang="en-US" altLang="ja-JP" dirty="0"/>
              <a:t> </a:t>
            </a:r>
            <a:r>
              <a:rPr lang="en-US" altLang="ja-JP" dirty="0"/>
              <a:t>&amp; </a:t>
            </a:r>
            <a:r>
              <a:rPr kumimoji="1" lang="ja-JP" altLang="en-US"/>
              <a:t>ログイン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FB53E-096E-A043-A769-F6E9319E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build </a:t>
            </a:r>
            <a:r>
              <a:rPr lang="ja-JP" altLang="en-US" sz="2000"/>
              <a:t>したイメージの確認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コンテナの起動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コンテナへのログイン</a:t>
            </a:r>
            <a:r>
              <a:rPr lang="en-US" altLang="ja-JP" sz="2000" dirty="0"/>
              <a:t> = </a:t>
            </a:r>
            <a:r>
              <a:rPr lang="ja-JP" altLang="en-US" sz="2000"/>
              <a:t>別ターミナルで</a:t>
            </a:r>
            <a:r>
              <a:rPr lang="en-US" altLang="ja-JP" sz="2000" dirty="0"/>
              <a:t>bash</a:t>
            </a:r>
            <a:r>
              <a:rPr lang="ja-JP" altLang="en-US" sz="2000"/>
              <a:t>を実行（</a:t>
            </a:r>
            <a:r>
              <a:rPr lang="en-US" altLang="ja-JP" sz="2000" dirty="0"/>
              <a:t>exec</a:t>
            </a:r>
            <a:r>
              <a:rPr lang="ja-JP" altLang="en-US" sz="2000"/>
              <a:t>）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15731-5642-D948-AFF5-F5DA228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45CEFE-BEEB-E94A-B756-AA6B9DC3529F}"/>
              </a:ext>
            </a:extLst>
          </p:cNvPr>
          <p:cNvSpPr/>
          <p:nvPr/>
        </p:nvSpPr>
        <p:spPr>
          <a:xfrm>
            <a:off x="959540" y="1493837"/>
            <a:ext cx="6813847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images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REPOSITORY     TAG       IMAGE ID       CREATED          SIZE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csmgr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  latest    4c505f712521   12 minutes ago   885MB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/cache   latest    59ef9d12b859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     latest    935747e7cc84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/base    latest    3694f2af7dd7   13 minutes ago   873MB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A444F-CCC2-B64C-9092-49403EA57568}"/>
              </a:ext>
            </a:extLst>
          </p:cNvPr>
          <p:cNvSpPr/>
          <p:nvPr/>
        </p:nvSpPr>
        <p:spPr>
          <a:xfrm>
            <a:off x="959539" y="4902498"/>
            <a:ext cx="681384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exec -it consumer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A3B40E-4CDE-5745-839F-CEBC329DE5AA}"/>
              </a:ext>
            </a:extLst>
          </p:cNvPr>
          <p:cNvGrpSpPr/>
          <p:nvPr/>
        </p:nvGrpSpPr>
        <p:grpSpPr>
          <a:xfrm>
            <a:off x="1275639" y="5890854"/>
            <a:ext cx="10027783" cy="738664"/>
            <a:chOff x="1275639" y="5890854"/>
            <a:chExt cx="10027783" cy="738664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622882BE-088F-C348-B308-10EC216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39" y="6021508"/>
              <a:ext cx="425777" cy="42577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974858-D567-8649-A7B7-49E0268B2A10}"/>
                </a:ext>
              </a:extLst>
            </p:cNvPr>
            <p:cNvSpPr txBox="1"/>
            <p:nvPr/>
          </p:nvSpPr>
          <p:spPr>
            <a:xfrm>
              <a:off x="1766316" y="5890854"/>
              <a:ext cx="9537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docker run </a:t>
              </a:r>
              <a:r>
                <a:rPr kumimoji="1" lang="ja-JP" altLang="en-US" sz="1400"/>
                <a:t>は、指定したコマンド</a:t>
              </a:r>
              <a:r>
                <a:rPr kumimoji="1" lang="en-US" altLang="ja-JP" sz="1400" dirty="0"/>
                <a:t> (</a:t>
              </a:r>
              <a:r>
                <a:rPr kumimoji="1" lang="ja-JP" altLang="en-US" sz="1400"/>
                <a:t>ここでは</a:t>
              </a:r>
              <a:r>
                <a:rPr kumimoji="1" lang="en-US" altLang="ja-JP" sz="1400" dirty="0"/>
                <a:t> /bin/bash) </a:t>
              </a:r>
              <a:r>
                <a:rPr kumimoji="1" lang="ja-JP" altLang="en-US" sz="1400"/>
                <a:t>を実行するために</a:t>
              </a:r>
              <a:r>
                <a:rPr kumimoji="1" lang="en-US" altLang="ja-JP" sz="1400" dirty="0"/>
                <a:t>docker</a:t>
              </a:r>
              <a:r>
                <a:rPr kumimoji="1" lang="ja-JP" altLang="en-US" sz="1400"/>
                <a:t>を起動するためのコマンドなので、</a:t>
              </a:r>
              <a:r>
                <a:rPr kumimoji="1" lang="en-US" altLang="ja-JP" sz="1400" dirty="0"/>
                <a:t>exit </a:t>
              </a:r>
              <a:r>
                <a:rPr kumimoji="1" lang="ja-JP" altLang="en-US" sz="1400"/>
                <a:t>して</a:t>
              </a:r>
              <a:r>
                <a:rPr kumimoji="1" lang="en-US" altLang="ja-JP" sz="1400" dirty="0"/>
                <a:t> bash shell </a:t>
              </a:r>
              <a:r>
                <a:rPr kumimoji="1" lang="ja-JP" altLang="en-US" sz="1400"/>
                <a:t>を抜けると</a:t>
              </a:r>
              <a:r>
                <a:rPr kumimoji="1" lang="en-US" altLang="ja-JP" sz="1400" dirty="0"/>
                <a:t> </a:t>
              </a:r>
              <a:r>
                <a:rPr kumimoji="1" lang="ja-JP" altLang="en-US" sz="1400"/>
                <a:t>当該</a:t>
              </a:r>
              <a:r>
                <a:rPr kumimoji="1" lang="en-US" altLang="ja-JP" sz="1400" dirty="0"/>
                <a:t> container </a:t>
              </a:r>
              <a:r>
                <a:rPr kumimoji="1" lang="ja-JP" altLang="en-US" sz="1400"/>
                <a:t>にはアクセスできなくなる（</a:t>
              </a:r>
              <a:r>
                <a:rPr kumimoji="1" lang="en-US" altLang="ja-JP" sz="1400" dirty="0"/>
                <a:t>STATUS = Exited (0)</a:t>
              </a:r>
              <a:r>
                <a:rPr kumimoji="1" lang="ja-JP" altLang="en-US" sz="1400"/>
                <a:t>になる）。その場合、</a:t>
              </a:r>
              <a:r>
                <a:rPr lang="en-US" altLang="ja-JP" sz="1400" dirty="0"/>
                <a:t> docker start 7db7391ba03c </a:t>
              </a:r>
              <a:r>
                <a:rPr lang="ja-JP" altLang="en-US" sz="1400"/>
                <a:t>（</a:t>
              </a:r>
              <a:r>
                <a:rPr lang="en-US" altLang="ja-JP" sz="1400" dirty="0"/>
                <a:t>CONTAINER ID</a:t>
              </a:r>
              <a:r>
                <a:rPr lang="ja-JP" altLang="en-US" sz="1400"/>
                <a:t>）する必要がある。</a:t>
              </a:r>
              <a:r>
                <a:rPr kumimoji="1" lang="ja-JP" altLang="en-US" sz="1400"/>
                <a:t>別ターミナルからログインするのが良い。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91E18-E912-764D-9744-AD1E45A9147B}"/>
              </a:ext>
            </a:extLst>
          </p:cNvPr>
          <p:cNvSpPr/>
          <p:nvPr/>
        </p:nvSpPr>
        <p:spPr>
          <a:xfrm>
            <a:off x="959538" y="3590189"/>
            <a:ext cx="6813847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run --name consumer -it IMAGE_ID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72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42ED5-36D0-D041-BA9A-FD01CB9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コンテナの停止</a:t>
            </a:r>
            <a:r>
              <a:rPr lang="en-US" altLang="ja-JP" dirty="0"/>
              <a:t> &amp; </a:t>
            </a:r>
            <a:r>
              <a:rPr lang="ja-JP" altLang="en-US"/>
              <a:t>削除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1262C-A5C1-D443-91E9-8FD8AF25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10515600" cy="5702823"/>
          </a:xfrm>
        </p:spPr>
        <p:txBody>
          <a:bodyPr>
            <a:normAutofit/>
          </a:bodyPr>
          <a:lstStyle/>
          <a:p>
            <a:r>
              <a:rPr lang="ja-JP" altLang="en-US" sz="2000"/>
              <a:t>コンテナの停止</a:t>
            </a:r>
            <a:endParaRPr lang="en-US" altLang="ja-JP" sz="2000" dirty="0"/>
          </a:p>
          <a:p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コンテナの削除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コンテナイメージの削除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キャッシュデータも含めた全削除</a:t>
            </a:r>
            <a:endParaRPr lang="en-US" altLang="ja-JP" sz="2000" dirty="0"/>
          </a:p>
          <a:p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BD590-8556-794E-B29F-C44AC64C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D2D5B8-3169-984D-A2AF-EC48E31ADE40}"/>
              </a:ext>
            </a:extLst>
          </p:cNvPr>
          <p:cNvSpPr/>
          <p:nvPr/>
        </p:nvSpPr>
        <p:spPr>
          <a:xfrm>
            <a:off x="908170" y="308673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rm -f CONTAINER_ID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B5B71B-AB38-994D-8AB8-1E5B2E5B994E}"/>
              </a:ext>
            </a:extLst>
          </p:cNvPr>
          <p:cNvSpPr/>
          <p:nvPr/>
        </p:nvSpPr>
        <p:spPr>
          <a:xfrm>
            <a:off x="908169" y="1493837"/>
            <a:ext cx="609599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root@5d731a71974f:/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 exit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9BDA4F-8EDF-AC47-81D0-690723BCA994}"/>
              </a:ext>
            </a:extLst>
          </p:cNvPr>
          <p:cNvSpPr/>
          <p:nvPr/>
        </p:nvSpPr>
        <p:spPr>
          <a:xfrm>
            <a:off x="908168" y="2141442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stop CONTAINER_ID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22103-9621-9540-BD1E-F1C046478550}"/>
              </a:ext>
            </a:extLst>
          </p:cNvPr>
          <p:cNvSpPr txBox="1"/>
          <p:nvPr/>
        </p:nvSpPr>
        <p:spPr>
          <a:xfrm>
            <a:off x="3452502" y="17764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CD848D-804F-0E4C-A5D7-C9173518DEDA}"/>
              </a:ext>
            </a:extLst>
          </p:cNvPr>
          <p:cNvSpPr/>
          <p:nvPr/>
        </p:nvSpPr>
        <p:spPr>
          <a:xfrm>
            <a:off x="908168" y="443956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rmi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IMAGE_ID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68FCAF-1445-E047-96D5-1E34FF083795}"/>
              </a:ext>
            </a:extLst>
          </p:cNvPr>
          <p:cNvSpPr/>
          <p:nvPr/>
        </p:nvSpPr>
        <p:spPr>
          <a:xfrm>
            <a:off x="908168" y="5648948"/>
            <a:ext cx="6096000" cy="6001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% docker builder prune   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WARNING! This will remove all dangling build cache. Are you sure you want to continue? [y/N] y</a:t>
            </a:r>
            <a:endParaRPr lang="en-US" altLang="ja-JP" sz="11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60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2A155-164B-4D40-A74C-D9CAB73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Desktop </a:t>
            </a:r>
            <a:r>
              <a:rPr kumimoji="1" lang="ja-JP" altLang="en-US"/>
              <a:t>によるコンテナ操作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CFB3F-6EAE-6941-B428-FB028816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F8097C-032E-AC42-AA71-AFC1C49B9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76" y="986044"/>
            <a:ext cx="9670892" cy="549794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5831D-BB70-8741-B717-9FAC26594E10}"/>
              </a:ext>
            </a:extLst>
          </p:cNvPr>
          <p:cNvSpPr/>
          <p:nvPr/>
        </p:nvSpPr>
        <p:spPr>
          <a:xfrm>
            <a:off x="9983337" y="1113003"/>
            <a:ext cx="476715" cy="177915"/>
          </a:xfrm>
          <a:prstGeom prst="rect">
            <a:avLst/>
          </a:prstGeom>
          <a:solidFill>
            <a:srgbClr val="41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5DA1CC-C412-E043-ACBE-B8FDB733F905}"/>
              </a:ext>
            </a:extLst>
          </p:cNvPr>
          <p:cNvSpPr txBox="1"/>
          <p:nvPr/>
        </p:nvSpPr>
        <p:spPr>
          <a:xfrm>
            <a:off x="3901754" y="2782669"/>
            <a:ext cx="5862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CLI</a:t>
            </a:r>
            <a:r>
              <a:rPr kumimoji="1" lang="ja-JP" altLang="en-US"/>
              <a:t>（コマンドラインインタフェース）・起動・停止・削除</a:t>
            </a:r>
            <a:r>
              <a:rPr kumimoji="1" lang="en-US" altLang="ja-JP" dirty="0"/>
              <a:t> </a:t>
            </a:r>
            <a:r>
              <a:rPr kumimoji="1" lang="ja-JP" altLang="en-US"/>
              <a:t>などを</a:t>
            </a:r>
            <a:endParaRPr kumimoji="1" lang="en-US" altLang="ja-JP" dirty="0"/>
          </a:p>
          <a:p>
            <a:r>
              <a:rPr kumimoji="1" lang="ja-JP" altLang="en-US"/>
              <a:t>ワンクリックで実行可能</a:t>
            </a:r>
            <a:endParaRPr kumimoji="1" lang="en-US" altLang="ja-JP" dirty="0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4801EA9-0167-7149-B85F-F8B386D795A4}"/>
              </a:ext>
            </a:extLst>
          </p:cNvPr>
          <p:cNvSpPr/>
          <p:nvPr/>
        </p:nvSpPr>
        <p:spPr>
          <a:xfrm rot="21337642">
            <a:off x="7759284" y="2148538"/>
            <a:ext cx="1450427" cy="504497"/>
          </a:xfrm>
          <a:custGeom>
            <a:avLst/>
            <a:gdLst>
              <a:gd name="connsiteX0" fmla="*/ 0 w 1450427"/>
              <a:gd name="connsiteY0" fmla="*/ 504497 h 504497"/>
              <a:gd name="connsiteX1" fmla="*/ 811924 w 1450427"/>
              <a:gd name="connsiteY1" fmla="*/ 291662 h 504497"/>
              <a:gd name="connsiteX2" fmla="*/ 756744 w 1450427"/>
              <a:gd name="connsiteY2" fmla="*/ 402021 h 504497"/>
              <a:gd name="connsiteX3" fmla="*/ 693682 w 1450427"/>
              <a:gd name="connsiteY3" fmla="*/ 228600 h 504497"/>
              <a:gd name="connsiteX4" fmla="*/ 1450427 w 1450427"/>
              <a:gd name="connsiteY4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504497">
                <a:moveTo>
                  <a:pt x="0" y="504497"/>
                </a:moveTo>
                <a:cubicBezTo>
                  <a:pt x="342900" y="406619"/>
                  <a:pt x="685800" y="308741"/>
                  <a:pt x="811924" y="291662"/>
                </a:cubicBezTo>
                <a:cubicBezTo>
                  <a:pt x="938048" y="274583"/>
                  <a:pt x="776451" y="412531"/>
                  <a:pt x="756744" y="402021"/>
                </a:cubicBezTo>
                <a:cubicBezTo>
                  <a:pt x="737037" y="391511"/>
                  <a:pt x="578068" y="295603"/>
                  <a:pt x="693682" y="228600"/>
                </a:cubicBezTo>
                <a:cubicBezTo>
                  <a:pt x="809296" y="161597"/>
                  <a:pt x="1129861" y="80798"/>
                  <a:pt x="1450427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2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kumimoji="1" lang="en-US" altLang="ja-JP" dirty="0"/>
              <a:t>1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664D5-2445-1445-8BC7-6B86DEC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8759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docker-compose </a:t>
            </a:r>
            <a:r>
              <a:rPr kumimoji="1" lang="ja-JP" altLang="en-US" sz="2000"/>
              <a:t>によりサービス（複数のコンテナで構築するシステム）の定義を簡略化可能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C051F-3DC4-FA49-A989-FFD7F2A49BD2}"/>
              </a:ext>
            </a:extLst>
          </p:cNvPr>
          <p:cNvSpPr/>
          <p:nvPr/>
        </p:nvSpPr>
        <p:spPr>
          <a:xfrm>
            <a:off x="855520" y="2007332"/>
            <a:ext cx="5240480" cy="43396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version: "3.3"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services: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consumer: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image: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container_name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"consumer"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working_dir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volumes: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${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node_bindir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:-$(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pwd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)}/bin/:/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  ipv4_address: 10.0.1.101</a:t>
            </a:r>
          </a:p>
          <a:p>
            <a:b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</a:b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name: downward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driver: bridge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driver: default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config: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- subnet: 10.0.1.0/24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B6644-C46C-2641-B8EA-0BABA9BB326A}"/>
              </a:ext>
            </a:extLst>
          </p:cNvPr>
          <p:cNvSpPr txBox="1"/>
          <p:nvPr/>
        </p:nvSpPr>
        <p:spPr>
          <a:xfrm>
            <a:off x="793020" y="162490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の中身</a:t>
            </a:r>
          </a:p>
        </p:txBody>
      </p:sp>
    </p:spTree>
    <p:extLst>
      <p:ext uri="{BB962C8B-B14F-4D97-AF65-F5344CB8AC3E}">
        <p14:creationId xmlns:p14="http://schemas.microsoft.com/office/powerpoint/2010/main" val="1572674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lang="en-US" altLang="ja-JP" dirty="0"/>
              <a:t>2 [</a:t>
            </a:r>
            <a:r>
              <a:rPr lang="en-US" altLang="ja-JP"/>
              <a:t>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2125270-BDF8-5946-834A-871762D5548F}"/>
              </a:ext>
            </a:extLst>
          </p:cNvPr>
          <p:cNvGrpSpPr/>
          <p:nvPr/>
        </p:nvGrpSpPr>
        <p:grpSpPr>
          <a:xfrm>
            <a:off x="855520" y="1767006"/>
            <a:ext cx="5240480" cy="1661994"/>
            <a:chOff x="6284572" y="1888799"/>
            <a:chExt cx="5240480" cy="1661994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F2A52B9-9DB9-2443-8458-F91A622CE9D3}"/>
                </a:ext>
              </a:extLst>
            </p:cNvPr>
            <p:cNvSpPr/>
            <p:nvPr/>
          </p:nvSpPr>
          <p:spPr>
            <a:xfrm>
              <a:off x="6284572" y="1888799"/>
              <a:ext cx="5240480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build</a:t>
              </a:r>
            </a:p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up -d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E34389-4A57-C74F-836D-65274E450093}"/>
                </a:ext>
              </a:extLst>
            </p:cNvPr>
            <p:cNvSpPr/>
            <p:nvPr/>
          </p:nvSpPr>
          <p:spPr>
            <a:xfrm>
              <a:off x="6284572" y="2350464"/>
              <a:ext cx="5240480" cy="120032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[+] Running 2/2</a:t>
              </a:r>
            </a:p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Network downward    Created                                                                                                          0.0s</a:t>
              </a:r>
            </a:p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Container consumer  Started                                                                                                          0.4s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CONTAINER ID  |IMAGE         |CREATED                 |STATUS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63dc65b9c261  |935747e7cc84  |Less than a second ago  |Up Less than a second</a:t>
              </a:r>
              <a:endParaRPr lang="en-US" altLang="ja-JP" sz="800" dirty="0">
                <a:solidFill>
                  <a:srgbClr val="F2F2F2"/>
                </a:solidFill>
                <a:effectLst/>
                <a:latin typeface="Monaco" pitchFamily="2" charset="0"/>
              </a:endParaRPr>
            </a:p>
          </p:txBody>
        </p:sp>
      </p:grp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965CB1E-BECE-BD42-8403-C571A3A2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docker-compose </a:t>
            </a:r>
            <a:r>
              <a:rPr lang="ja-JP" altLang="en-US"/>
              <a:t>の実行</a:t>
            </a:r>
          </a:p>
        </p:txBody>
      </p:sp>
    </p:spTree>
    <p:extLst>
      <p:ext uri="{BB962C8B-B14F-4D97-AF65-F5344CB8AC3E}">
        <p14:creationId xmlns:p14="http://schemas.microsoft.com/office/powerpoint/2010/main" val="680527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サンプルコードの説明</a:t>
            </a:r>
            <a:r>
              <a:rPr kumimoji="1" lang="en-US" altLang="ja-JP" dirty="0"/>
              <a:t>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6931A-6EF6-E44C-9982-41650ED8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ocker-</a:t>
            </a:r>
            <a:r>
              <a:rPr kumimoji="1" lang="en-US" altLang="ja-JP" dirty="0" err="1"/>
              <a:t>cefstream</a:t>
            </a:r>
            <a:r>
              <a:rPr kumimoji="1" lang="en-US" altLang="ja-JP" dirty="0"/>
              <a:t> </a:t>
            </a:r>
            <a:r>
              <a:rPr kumimoji="1" lang="ja-JP" altLang="en-US"/>
              <a:t>（サンプルコード）の説明</a:t>
            </a:r>
            <a:endParaRPr kumimoji="1" lang="en-US" altLang="ja-JP" dirty="0"/>
          </a:p>
          <a:p>
            <a:r>
              <a:rPr lang="en-US" altLang="ja-JP" dirty="0"/>
              <a:t>base, min, cache, </a:t>
            </a:r>
            <a:r>
              <a:rPr lang="en-US" altLang="ja-JP" dirty="0" err="1"/>
              <a:t>csmgr</a:t>
            </a:r>
            <a:r>
              <a:rPr lang="en-US" altLang="ja-JP" dirty="0"/>
              <a:t> ...</a:t>
            </a:r>
          </a:p>
          <a:p>
            <a:r>
              <a:rPr kumimoji="1" lang="en-US" altLang="ja-JP" dirty="0"/>
              <a:t>shell script</a:t>
            </a:r>
          </a:p>
          <a:p>
            <a:pPr lvl="1"/>
            <a:r>
              <a:rPr lang="en-US" altLang="ja-JP" b="1" dirty="0" err="1"/>
              <a:t>build.bash</a:t>
            </a:r>
            <a:endParaRPr lang="en-US" altLang="ja-JP" b="1" dirty="0"/>
          </a:p>
          <a:p>
            <a:pPr lvl="1"/>
            <a:r>
              <a:rPr lang="en-US" altLang="ja-JP" b="1" dirty="0" err="1"/>
              <a:t>start.bash</a:t>
            </a:r>
            <a:endParaRPr lang="en-US" altLang="ja-JP" b="1" dirty="0"/>
          </a:p>
          <a:p>
            <a:pPr lvl="1"/>
            <a:r>
              <a:rPr lang="en-US" altLang="ja-JP" dirty="0" err="1"/>
              <a:t>teardown.bash</a:t>
            </a:r>
            <a:endParaRPr lang="en-US" altLang="ja-JP" dirty="0"/>
          </a:p>
          <a:p>
            <a:pPr lvl="1"/>
            <a:r>
              <a:rPr lang="en-US" altLang="ja-JP" dirty="0" err="1"/>
              <a:t>stop.bash</a:t>
            </a:r>
            <a:endParaRPr lang="en-US" altLang="ja-JP" dirty="0"/>
          </a:p>
          <a:p>
            <a:pPr lvl="1"/>
            <a:r>
              <a:rPr lang="en-US" altLang="ja-JP" b="1" dirty="0" err="1"/>
              <a:t>playback.bash</a:t>
            </a:r>
            <a:endParaRPr lang="en-US" altLang="ja-JP" b="1" dirty="0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79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743553" y="2018092"/>
            <a:ext cx="8150998" cy="45345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802302" y="616682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AFE5A5-0E2A-414D-A398-D81BCA273482}"/>
              </a:ext>
            </a:extLst>
          </p:cNvPr>
          <p:cNvSpPr txBox="1"/>
          <p:nvPr/>
        </p:nvSpPr>
        <p:spPr>
          <a:xfrm>
            <a:off x="4934542" y="469029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Ubuntu 18.04 (VMware Fusion)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2FED15-4FA2-0F46-8A91-880353F74E51}"/>
              </a:ext>
            </a:extLst>
          </p:cNvPr>
          <p:cNvSpPr/>
          <p:nvPr/>
        </p:nvSpPr>
        <p:spPr>
          <a:xfrm>
            <a:off x="4000613" y="2248970"/>
            <a:ext cx="4681472" cy="28181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511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25" y="3082463"/>
            <a:ext cx="1166310" cy="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30" y="3802039"/>
            <a:ext cx="1809281" cy="5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05990A7-5811-0D46-8BDB-9DE031D3B297}"/>
              </a:ext>
            </a:extLst>
          </p:cNvPr>
          <p:cNvCxnSpPr>
            <a:cxnSpLocks/>
          </p:cNvCxnSpPr>
          <p:nvPr/>
        </p:nvCxnSpPr>
        <p:spPr>
          <a:xfrm>
            <a:off x="2454442" y="4701394"/>
            <a:ext cx="3475097" cy="997658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1266897" y="4346510"/>
            <a:ext cx="2068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707569" y="3704803"/>
            <a:ext cx="2874786" cy="1009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05" y="3850212"/>
            <a:ext cx="881781" cy="7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7489324" y="3816791"/>
            <a:ext cx="740413" cy="7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834945" y="4463609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C02284E-5130-CA41-AADD-46678480B91B}"/>
              </a:ext>
            </a:extLst>
          </p:cNvPr>
          <p:cNvSpPr txBox="1"/>
          <p:nvPr/>
        </p:nvSpPr>
        <p:spPr>
          <a:xfrm>
            <a:off x="4017658" y="475897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51162A"/>
                </a:solidFill>
              </a:rPr>
              <a:t>Ubuntu 18.04 (VMware Fusion)</a:t>
            </a:r>
            <a:endParaRPr kumimoji="1" lang="ja-JP" altLang="en-US" sz="1400">
              <a:solidFill>
                <a:srgbClr val="51162A"/>
              </a:solidFill>
            </a:endParaRPr>
          </a:p>
        </p:txBody>
      </p:sp>
      <p:sp>
        <p:nvSpPr>
          <p:cNvPr id="29" name="楕円 182">
            <a:extLst>
              <a:ext uri="{FF2B5EF4-FFF2-40B4-BE49-F238E27FC236}">
                <a16:creationId xmlns:a16="http://schemas.microsoft.com/office/drawing/2014/main" id="{BB9EAC5C-2219-C54C-AA0F-0AFCA0B261C9}"/>
              </a:ext>
            </a:extLst>
          </p:cNvPr>
          <p:cNvSpPr/>
          <p:nvPr/>
        </p:nvSpPr>
        <p:spPr bwMode="auto">
          <a:xfrm>
            <a:off x="8929802" y="1587778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CA6A59-161C-FD4D-9325-86F361569AA5}"/>
              </a:ext>
            </a:extLst>
          </p:cNvPr>
          <p:cNvGrpSpPr/>
          <p:nvPr/>
        </p:nvGrpSpPr>
        <p:grpSpPr>
          <a:xfrm>
            <a:off x="9459660" y="950128"/>
            <a:ext cx="1394245" cy="948400"/>
            <a:chOff x="9513919" y="1383165"/>
            <a:chExt cx="1394245" cy="948400"/>
          </a:xfrm>
        </p:grpSpPr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FAE959B3-FF00-274B-B55D-FBB051632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36" name="Picture 4" descr="NICT-情報通信研究機構">
              <a:extLst>
                <a:ext uri="{FF2B5EF4-FFF2-40B4-BE49-F238E27FC236}">
                  <a16:creationId xmlns:a16="http://schemas.microsoft.com/office/drawing/2014/main" id="{F54DDF62-4A88-B44C-8330-E998DEBDB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図 37">
            <a:extLst>
              <a:ext uri="{FF2B5EF4-FFF2-40B4-BE49-F238E27FC236}">
                <a16:creationId xmlns:a16="http://schemas.microsoft.com/office/drawing/2014/main" id="{00C17219-9236-EF4A-A585-B774F807E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2144" y="1625044"/>
            <a:ext cx="421067" cy="403022"/>
          </a:xfrm>
          <a:prstGeom prst="rect">
            <a:avLst/>
          </a:prstGeom>
        </p:spPr>
      </p:pic>
      <p:pic>
        <p:nvPicPr>
          <p:cNvPr id="4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4FA88BC2-EBC2-FF43-B2A1-E7218B51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371" y="1090077"/>
            <a:ext cx="1092355" cy="6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96F4F2-0AC1-A045-A41B-53D00BEBC9AB}"/>
              </a:ext>
            </a:extLst>
          </p:cNvPr>
          <p:cNvSpPr txBox="1"/>
          <p:nvPr/>
        </p:nvSpPr>
        <p:spPr>
          <a:xfrm>
            <a:off x="6688582" y="1705488"/>
            <a:ext cx="293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707569" y="2396229"/>
            <a:ext cx="1127376" cy="1261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196" y="2954442"/>
            <a:ext cx="608250" cy="582183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6597676" y="3195743"/>
            <a:ext cx="32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  <a:endParaRPr kumimoji="1" lang="ja-JP" altLang="en-US" sz="110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746769" y="2278716"/>
            <a:ext cx="901190" cy="276999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26F1749-AA1B-ED48-B55B-DA0723BD06F3}"/>
              </a:ext>
            </a:extLst>
          </p:cNvPr>
          <p:cNvCxnSpPr>
            <a:cxnSpLocks/>
          </p:cNvCxnSpPr>
          <p:nvPr/>
        </p:nvCxnSpPr>
        <p:spPr>
          <a:xfrm flipV="1">
            <a:off x="6681560" y="1911966"/>
            <a:ext cx="2931379" cy="1044147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75A5726-66F5-9C42-94EC-B27D59150A3E}"/>
              </a:ext>
            </a:extLst>
          </p:cNvPr>
          <p:cNvCxnSpPr>
            <a:cxnSpLocks/>
          </p:cNvCxnSpPr>
          <p:nvPr/>
        </p:nvCxnSpPr>
        <p:spPr>
          <a:xfrm flipH="1">
            <a:off x="6781073" y="2152699"/>
            <a:ext cx="2975499" cy="107109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72D27-3CD3-5941-B0F0-086B97FEEA84}"/>
              </a:ext>
            </a:extLst>
          </p:cNvPr>
          <p:cNvSpPr txBox="1"/>
          <p:nvPr/>
        </p:nvSpPr>
        <p:spPr>
          <a:xfrm rot="20379389">
            <a:off x="6425812" y="2425312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384E32-0530-DB45-8BC2-FC10F1C91E32}"/>
              </a:ext>
            </a:extLst>
          </p:cNvPr>
          <p:cNvSpPr txBox="1"/>
          <p:nvPr/>
        </p:nvSpPr>
        <p:spPr>
          <a:xfrm rot="20434604">
            <a:off x="8451498" y="2385070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6097713" y="5404583"/>
            <a:ext cx="1559160" cy="8426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6157935" y="562748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6701892" y="3513823"/>
            <a:ext cx="0" cy="18348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1088571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ja-JP" altLang="en-US" sz="2400"/>
              <a:t>システム構成図</a:t>
            </a:r>
          </a:p>
        </p:txBody>
      </p:sp>
    </p:spTree>
    <p:extLst>
      <p:ext uri="{BB962C8B-B14F-4D97-AF65-F5344CB8AC3E}">
        <p14:creationId xmlns:p14="http://schemas.microsoft.com/office/powerpoint/2010/main" val="218434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コンテンツ プレースホルダー 75">
            <a:extLst>
              <a:ext uri="{FF2B5EF4-FFF2-40B4-BE49-F238E27FC236}">
                <a16:creationId xmlns:a16="http://schemas.microsoft.com/office/drawing/2014/main" id="{425CFB70-3EEA-1F42-AA69-6453A1BE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build.bash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playback.bash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start.bash</a:t>
            </a:r>
            <a:endParaRPr lang="ja-JP" altLang="en-US"/>
          </a:p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1-A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F99422C5-3A4C-A048-8803-4E1EDC101333}"/>
              </a:ext>
            </a:extLst>
          </p:cNvPr>
          <p:cNvGrpSpPr/>
          <p:nvPr/>
        </p:nvGrpSpPr>
        <p:grpSpPr>
          <a:xfrm>
            <a:off x="6540873" y="10713"/>
            <a:ext cx="5575774" cy="3150497"/>
            <a:chOff x="743553" y="950128"/>
            <a:chExt cx="10110352" cy="571268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A437BC-F548-6043-B30C-5591CB13848F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6875840-F2B1-CD4E-BEB9-06C1BC0EFF2C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FDB680D-BDDC-0340-A0D7-34FFE5549F05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AB6F315-539A-A54C-A0F8-FB6F1E319EFC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3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5BD122C-07B7-144D-ACF7-9A4A079C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31E9BF9-2387-8E4B-ACAC-4247948F7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4E87217-8484-8846-98DC-EB0AA94B5DE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BF2A08C-8352-1B40-8780-66CA101E2F09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782012C-A44D-7746-8687-67EB6212C5E3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8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4297C19D-AA5E-FD4D-A122-C38D8A0F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C72516C2-EC01-9A41-9E7A-18800ABED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3A9A13D-9973-C946-A9F4-4C97A29367AF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3AA411D-23C6-6942-8220-728A25750D75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52" name="楕円 182">
              <a:extLst>
                <a:ext uri="{FF2B5EF4-FFF2-40B4-BE49-F238E27FC236}">
                  <a16:creationId xmlns:a16="http://schemas.microsoft.com/office/drawing/2014/main" id="{AADE8841-AF59-0742-A7A0-FF416AA6E3E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06E0123-FD75-6648-86F0-CEAF36EADDE1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54" name="Picture 28">
                <a:extLst>
                  <a:ext uri="{FF2B5EF4-FFF2-40B4-BE49-F238E27FC236}">
                    <a16:creationId xmlns:a16="http://schemas.microsoft.com/office/drawing/2014/main" id="{DF6A32A9-B666-2049-B56C-6076EF0AE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55" name="Picture 4" descr="NICT-情報通信研究機構">
                <a:extLst>
                  <a:ext uri="{FF2B5EF4-FFF2-40B4-BE49-F238E27FC236}">
                    <a16:creationId xmlns:a16="http://schemas.microsoft.com/office/drawing/2014/main" id="{F73EF93B-D6B0-DB49-9D23-45C1EFEB6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6272AA16-A3B8-FB4E-8CBE-D364C9D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5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3411449-B35D-2B41-A53E-7B00BF3CC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7B060D3-6DE9-8142-B06C-BC290882D654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9C658BF-5BEE-5649-BE9C-9117A71BCE70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DB9DF7EB-617F-3C4E-8282-1D4BFE42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A164E8FA-8F4A-374D-9CC0-C09140F40BB0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B62387C1-724D-2847-BF15-1A9F93C413AB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63" name="角丸四角形 62">
                <a:extLst>
                  <a:ext uri="{FF2B5EF4-FFF2-40B4-BE49-F238E27FC236}">
                    <a16:creationId xmlns:a16="http://schemas.microsoft.com/office/drawing/2014/main" id="{4620A63C-049A-7544-A480-3BE1CD6C1CDE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5A1004-24E9-314F-B6DC-F4802A0B6539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5C5D9249-873D-7540-BD10-B07F45D4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D9442CF7-9CB7-184C-AD2B-687909F46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9A507CBD-CA04-C346-957F-C9F3119FF2FC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1B36E52-1329-7F47-B7B6-BB312C4F3F42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732E37CA-4C9B-2F43-B313-1D48CD3AE338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5AEC4D-7ABA-FB4F-BE9D-8AE2C1BFFEAC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1EF95834-20E4-B349-8DA1-A92E514091B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E7C48E6B-ED5D-7C49-ADCF-7462E193EE45}"/>
              </a:ext>
            </a:extLst>
          </p:cNvPr>
          <p:cNvSpPr txBox="1">
            <a:spLocks/>
          </p:cNvSpPr>
          <p:nvPr/>
        </p:nvSpPr>
        <p:spPr>
          <a:xfrm>
            <a:off x="588673" y="1012825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277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1-B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F99422C5-3A4C-A048-8803-4E1EDC101333}"/>
              </a:ext>
            </a:extLst>
          </p:cNvPr>
          <p:cNvGrpSpPr/>
          <p:nvPr/>
        </p:nvGrpSpPr>
        <p:grpSpPr>
          <a:xfrm>
            <a:off x="6540873" y="10713"/>
            <a:ext cx="5575774" cy="3150497"/>
            <a:chOff x="743553" y="950128"/>
            <a:chExt cx="10110352" cy="571268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A437BC-F548-6043-B30C-5591CB13848F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6875840-F2B1-CD4E-BEB9-06C1BC0EFF2C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FDB680D-BDDC-0340-A0D7-34FFE5549F05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AB6F315-539A-A54C-A0F8-FB6F1E319EFC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3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5BD122C-07B7-144D-ACF7-9A4A079C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31E9BF9-2387-8E4B-ACAC-4247948F7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4E87217-8484-8846-98DC-EB0AA94B5DE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BF2A08C-8352-1B40-8780-66CA101E2F09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782012C-A44D-7746-8687-67EB6212C5E3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8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4297C19D-AA5E-FD4D-A122-C38D8A0F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C72516C2-EC01-9A41-9E7A-18800ABED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3A9A13D-9973-C946-A9F4-4C97A29367AF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3AA411D-23C6-6942-8220-728A25750D75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52" name="楕円 182">
              <a:extLst>
                <a:ext uri="{FF2B5EF4-FFF2-40B4-BE49-F238E27FC236}">
                  <a16:creationId xmlns:a16="http://schemas.microsoft.com/office/drawing/2014/main" id="{AADE8841-AF59-0742-A7A0-FF416AA6E3E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06E0123-FD75-6648-86F0-CEAF36EADDE1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54" name="Picture 28">
                <a:extLst>
                  <a:ext uri="{FF2B5EF4-FFF2-40B4-BE49-F238E27FC236}">
                    <a16:creationId xmlns:a16="http://schemas.microsoft.com/office/drawing/2014/main" id="{DF6A32A9-B666-2049-B56C-6076EF0AE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55" name="Picture 4" descr="NICT-情報通信研究機構">
                <a:extLst>
                  <a:ext uri="{FF2B5EF4-FFF2-40B4-BE49-F238E27FC236}">
                    <a16:creationId xmlns:a16="http://schemas.microsoft.com/office/drawing/2014/main" id="{F73EF93B-D6B0-DB49-9D23-45C1EFEB6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6272AA16-A3B8-FB4E-8CBE-D364C9D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5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3411449-B35D-2B41-A53E-7B00BF3CC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7B060D3-6DE9-8142-B06C-BC290882D654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9C658BF-5BEE-5649-BE9C-9117A71BCE70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DB9DF7EB-617F-3C4E-8282-1D4BFE42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A164E8FA-8F4A-374D-9CC0-C09140F40BB0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B62387C1-724D-2847-BF15-1A9F93C413AB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63" name="角丸四角形 62">
                <a:extLst>
                  <a:ext uri="{FF2B5EF4-FFF2-40B4-BE49-F238E27FC236}">
                    <a16:creationId xmlns:a16="http://schemas.microsoft.com/office/drawing/2014/main" id="{4620A63C-049A-7544-A480-3BE1CD6C1CDE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5A1004-24E9-314F-B6DC-F4802A0B6539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5C5D9249-873D-7540-BD10-B07F45D4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D9442CF7-9CB7-184C-AD2B-687909F46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9A507CBD-CA04-C346-957F-C9F3119FF2FC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1B36E52-1329-7F47-B7B6-BB312C4F3F42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732E37CA-4C9B-2F43-B313-1D48CD3AE338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5AEC4D-7ABA-FB4F-BE9D-8AE2C1BFFEAC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1EF95834-20E4-B349-8DA1-A92E514091B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7376C836-B25E-9A41-BBD0-120C02C5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012825"/>
            <a:ext cx="5881687" cy="4351338"/>
          </a:xfrm>
        </p:spPr>
        <p:txBody>
          <a:bodyPr/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teardown.bash</a:t>
            </a:r>
            <a:endParaRPr lang="ja-JP" altLang="en-US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3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EE6E1B-A196-AF4F-954D-46D40A6E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動作環境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8DB4FB-7CB4-5741-82A8-435C00926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438" y="1909133"/>
            <a:ext cx="5193562" cy="4351338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CPU</a:t>
            </a:r>
          </a:p>
          <a:p>
            <a:pPr lvl="1"/>
            <a:r>
              <a:rPr lang="ja-JP" altLang="en-US" sz="1800"/>
              <a:t>最低</a:t>
            </a:r>
            <a:r>
              <a:rPr kumimoji="1" lang="en-US" altLang="ja-JP" sz="1800" dirty="0"/>
              <a:t>:	4 cores (2+2)</a:t>
            </a:r>
          </a:p>
          <a:p>
            <a:pPr lvl="1"/>
            <a:r>
              <a:rPr lang="ja-JP" altLang="en-US" sz="1800"/>
              <a:t>推奨</a:t>
            </a:r>
            <a:r>
              <a:rPr lang="en-US" altLang="ja-JP" sz="1800" dirty="0"/>
              <a:t>:	8 cores (4+4)</a:t>
            </a:r>
          </a:p>
          <a:p>
            <a:pPr lvl="1"/>
            <a:endParaRPr kumimoji="1" lang="en-US" altLang="ja-JP" sz="1800" dirty="0"/>
          </a:p>
          <a:p>
            <a:r>
              <a:rPr lang="ja-JP" altLang="en-US" sz="1800"/>
              <a:t>メモリ</a:t>
            </a:r>
            <a:endParaRPr lang="en-US" altLang="ja-JP" sz="1800" dirty="0"/>
          </a:p>
          <a:p>
            <a:pPr lvl="1"/>
            <a:r>
              <a:rPr lang="ja-JP" altLang="en-US" sz="1800"/>
              <a:t>最低</a:t>
            </a:r>
            <a:r>
              <a:rPr lang="en-US" altLang="ja-JP" sz="1800" dirty="0"/>
              <a:t>:	4GB</a:t>
            </a:r>
          </a:p>
          <a:p>
            <a:pPr lvl="1"/>
            <a:r>
              <a:rPr lang="ja-JP" altLang="en-US" sz="1800"/>
              <a:t>推奨</a:t>
            </a:r>
            <a:r>
              <a:rPr lang="en-US" altLang="ja-JP" sz="1800" dirty="0"/>
              <a:t>:	8GB</a:t>
            </a:r>
          </a:p>
          <a:p>
            <a:pPr lvl="1"/>
            <a:endParaRPr lang="en-US" altLang="ja-JP" sz="1800" dirty="0"/>
          </a:p>
          <a:p>
            <a:r>
              <a:rPr kumimoji="1" lang="en-US" altLang="ja-JP" sz="1800" dirty="0"/>
              <a:t>HDD</a:t>
            </a:r>
          </a:p>
          <a:p>
            <a:pPr lvl="1"/>
            <a:r>
              <a:rPr lang="ja-JP" altLang="en-US" sz="1800"/>
              <a:t>最低</a:t>
            </a:r>
            <a:r>
              <a:rPr lang="en-US" altLang="ja-JP" sz="1800" dirty="0"/>
              <a:t>:	20GB</a:t>
            </a:r>
          </a:p>
          <a:p>
            <a:pPr lvl="1"/>
            <a:r>
              <a:rPr lang="ja-JP" altLang="en-US" sz="1800"/>
              <a:t>推奨</a:t>
            </a:r>
            <a:r>
              <a:rPr lang="en-US" altLang="ja-JP" sz="1800" dirty="0"/>
              <a:t>:	40GB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1327A1-F079-5240-9F45-03314D9B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EA24260-A4EE-A049-BA16-55C452693DD4}"/>
              </a:ext>
            </a:extLst>
          </p:cNvPr>
          <p:cNvSpPr txBox="1"/>
          <p:nvPr/>
        </p:nvSpPr>
        <p:spPr>
          <a:xfrm>
            <a:off x="902438" y="1209746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VM</a:t>
            </a:r>
            <a:r>
              <a:rPr kumimoji="1" lang="ja-JP" altLang="en-US" sz="2000" b="1">
                <a:solidFill>
                  <a:srgbClr val="0070C0"/>
                </a:solidFill>
              </a:rPr>
              <a:t>上で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 Docker </a:t>
            </a:r>
            <a:r>
              <a:rPr kumimoji="1" lang="ja-JP" altLang="en-US" sz="2000" b="1">
                <a:solidFill>
                  <a:srgbClr val="0070C0"/>
                </a:solidFill>
              </a:rPr>
              <a:t>を使用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810AB5E-67A2-974A-80DE-35CA00D7B40A}"/>
              </a:ext>
            </a:extLst>
          </p:cNvPr>
          <p:cNvSpPr txBox="1"/>
          <p:nvPr/>
        </p:nvSpPr>
        <p:spPr>
          <a:xfrm>
            <a:off x="6409767" y="1209746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Host OS </a:t>
            </a:r>
            <a:r>
              <a:rPr kumimoji="1" lang="ja-JP" altLang="en-US" sz="2000" b="1">
                <a:solidFill>
                  <a:srgbClr val="0070C0"/>
                </a:solidFill>
              </a:rPr>
              <a:t>上で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 Docker </a:t>
            </a:r>
            <a:r>
              <a:rPr kumimoji="1" lang="ja-JP" altLang="en-US" sz="2000" b="1">
                <a:solidFill>
                  <a:srgbClr val="0070C0"/>
                </a:solidFill>
              </a:rPr>
              <a:t>を使用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D9CA66C8-ACDC-164C-BFC2-DA0888BA1379}"/>
              </a:ext>
            </a:extLst>
          </p:cNvPr>
          <p:cNvSpPr txBox="1">
            <a:spLocks/>
          </p:cNvSpPr>
          <p:nvPr/>
        </p:nvSpPr>
        <p:spPr>
          <a:xfrm>
            <a:off x="6409767" y="1909133"/>
            <a:ext cx="519356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CPU</a:t>
            </a:r>
          </a:p>
          <a:p>
            <a:pPr lvl="1"/>
            <a:r>
              <a:rPr lang="ja-JP" altLang="en-US" sz="1800"/>
              <a:t>最低</a:t>
            </a:r>
            <a:r>
              <a:rPr lang="en-US" altLang="ja-JP" sz="1800" dirty="0"/>
              <a:t>:	4 cores (2+2)</a:t>
            </a:r>
          </a:p>
          <a:p>
            <a:pPr lvl="1"/>
            <a:r>
              <a:rPr lang="ja-JP" altLang="en-US" sz="1800"/>
              <a:t>推奨</a:t>
            </a:r>
            <a:r>
              <a:rPr lang="en-US" altLang="ja-JP" sz="1800" dirty="0"/>
              <a:t>:	8 cores (4+4)</a:t>
            </a:r>
          </a:p>
          <a:p>
            <a:pPr lvl="1"/>
            <a:endParaRPr lang="en-US" altLang="ja-JP" sz="1800" dirty="0"/>
          </a:p>
          <a:p>
            <a:r>
              <a:rPr lang="ja-JP" altLang="en-US" sz="1800"/>
              <a:t>メモリ</a:t>
            </a:r>
            <a:endParaRPr lang="en-US" altLang="ja-JP" sz="1800" dirty="0"/>
          </a:p>
          <a:p>
            <a:pPr lvl="1"/>
            <a:r>
              <a:rPr lang="ja-JP" altLang="en-US" sz="1800"/>
              <a:t>最低</a:t>
            </a:r>
            <a:r>
              <a:rPr lang="en-US" altLang="ja-JP" sz="1800" dirty="0"/>
              <a:t>:	4GB</a:t>
            </a:r>
          </a:p>
          <a:p>
            <a:pPr lvl="1"/>
            <a:r>
              <a:rPr lang="ja-JP" altLang="en-US" sz="1800"/>
              <a:t>推奨</a:t>
            </a:r>
            <a:r>
              <a:rPr lang="en-US" altLang="ja-JP" sz="1800" dirty="0"/>
              <a:t>:	8GB</a:t>
            </a:r>
          </a:p>
          <a:p>
            <a:pPr lvl="1"/>
            <a:endParaRPr lang="en-US" altLang="ja-JP" sz="1800" dirty="0"/>
          </a:p>
          <a:p>
            <a:r>
              <a:rPr lang="en-US" altLang="ja-JP" sz="1800" dirty="0"/>
              <a:t>HDD</a:t>
            </a:r>
          </a:p>
          <a:p>
            <a:pPr lvl="1"/>
            <a:r>
              <a:rPr lang="ja-JP" altLang="en-US" sz="1800"/>
              <a:t>最低</a:t>
            </a:r>
            <a:r>
              <a:rPr lang="en-US" altLang="ja-JP" sz="1800" dirty="0"/>
              <a:t>:	20GB</a:t>
            </a:r>
          </a:p>
          <a:p>
            <a:pPr lvl="1"/>
            <a:r>
              <a:rPr lang="ja-JP" altLang="en-US" sz="1800"/>
              <a:t>推奨</a:t>
            </a:r>
            <a:r>
              <a:rPr lang="en-US" altLang="ja-JP" sz="1800" dirty="0"/>
              <a:t>:	40GB</a:t>
            </a:r>
          </a:p>
        </p:txBody>
      </p:sp>
    </p:spTree>
    <p:extLst>
      <p:ext uri="{BB962C8B-B14F-4D97-AF65-F5344CB8AC3E}">
        <p14:creationId xmlns:p14="http://schemas.microsoft.com/office/powerpoint/2010/main" val="3075527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743553" y="2018092"/>
            <a:ext cx="8150998" cy="45345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802302" y="616682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AFE5A5-0E2A-414D-A398-D81BCA273482}"/>
              </a:ext>
            </a:extLst>
          </p:cNvPr>
          <p:cNvSpPr txBox="1"/>
          <p:nvPr/>
        </p:nvSpPr>
        <p:spPr>
          <a:xfrm>
            <a:off x="4934542" y="469029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Ubuntu 18.04 (VMware Fusion)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2FED15-4FA2-0F46-8A91-880353F74E51}"/>
              </a:ext>
            </a:extLst>
          </p:cNvPr>
          <p:cNvSpPr/>
          <p:nvPr/>
        </p:nvSpPr>
        <p:spPr>
          <a:xfrm>
            <a:off x="4000613" y="2248970"/>
            <a:ext cx="4681472" cy="28181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511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25" y="3082463"/>
            <a:ext cx="1166310" cy="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30" y="3802039"/>
            <a:ext cx="1809281" cy="5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05990A7-5811-0D46-8BDB-9DE031D3B297}"/>
              </a:ext>
            </a:extLst>
          </p:cNvPr>
          <p:cNvCxnSpPr>
            <a:cxnSpLocks/>
          </p:cNvCxnSpPr>
          <p:nvPr/>
        </p:nvCxnSpPr>
        <p:spPr>
          <a:xfrm>
            <a:off x="2454442" y="4701394"/>
            <a:ext cx="3475097" cy="997658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1266897" y="4346510"/>
            <a:ext cx="2068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707569" y="3704803"/>
            <a:ext cx="2874786" cy="1009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05" y="3850212"/>
            <a:ext cx="881781" cy="7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7489324" y="3816791"/>
            <a:ext cx="740413" cy="7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834945" y="4463609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C02284E-5130-CA41-AADD-46678480B91B}"/>
              </a:ext>
            </a:extLst>
          </p:cNvPr>
          <p:cNvSpPr txBox="1"/>
          <p:nvPr/>
        </p:nvSpPr>
        <p:spPr>
          <a:xfrm>
            <a:off x="4017658" y="475897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51162A"/>
                </a:solidFill>
              </a:rPr>
              <a:t>Ubuntu 18.04 (VMware Fusion)</a:t>
            </a:r>
            <a:endParaRPr kumimoji="1" lang="ja-JP" altLang="en-US" sz="1400">
              <a:solidFill>
                <a:srgbClr val="51162A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707569" y="2396229"/>
            <a:ext cx="1127376" cy="1261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196" y="2954442"/>
            <a:ext cx="608250" cy="582183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4122095" y="2898369"/>
            <a:ext cx="2149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</a:p>
          <a:p>
            <a:r>
              <a:rPr kumimoji="1" lang="en-US" altLang="ja-JP" sz="1100" dirty="0"/>
              <a:t>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  <a:endParaRPr kumimoji="1" lang="ja-JP" altLang="en-US" sz="110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746769" y="2278716"/>
            <a:ext cx="901190" cy="276999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6097713" y="5404583"/>
            <a:ext cx="1559160" cy="8426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6157935" y="562748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6701892" y="3513823"/>
            <a:ext cx="0" cy="18348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E3043F-F2BA-9640-996C-D78C4371E60E}"/>
              </a:ext>
            </a:extLst>
          </p:cNvPr>
          <p:cNvSpPr/>
          <p:nvPr/>
        </p:nvSpPr>
        <p:spPr>
          <a:xfrm>
            <a:off x="7451816" y="2396229"/>
            <a:ext cx="1090085" cy="1261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E7114D72-1914-3346-AC37-0F8B022D4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443" y="2954442"/>
            <a:ext cx="608250" cy="582183"/>
          </a:xfrm>
          <a:prstGeom prst="rect">
            <a:avLst/>
          </a:prstGeom>
        </p:spPr>
      </p:pic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827058B-B923-9A4C-ACC9-A5DFC20C432A}"/>
              </a:ext>
            </a:extLst>
          </p:cNvPr>
          <p:cNvGrpSpPr/>
          <p:nvPr/>
        </p:nvGrpSpPr>
        <p:grpSpPr>
          <a:xfrm>
            <a:off x="7491016" y="2278716"/>
            <a:ext cx="901190" cy="276999"/>
            <a:chOff x="6585702" y="2556367"/>
            <a:chExt cx="901190" cy="276999"/>
          </a:xfrm>
        </p:grpSpPr>
        <p:sp>
          <p:nvSpPr>
            <p:cNvPr id="51" name="角丸四角形 50">
              <a:extLst>
                <a:ext uri="{FF2B5EF4-FFF2-40B4-BE49-F238E27FC236}">
                  <a16:creationId xmlns:a16="http://schemas.microsoft.com/office/drawing/2014/main" id="{EE136542-655D-2F4F-86ED-2496EEF48C06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425CBA4C-6857-3545-9763-583B02C69FBB}"/>
                </a:ext>
              </a:extLst>
            </p:cNvPr>
            <p:cNvSpPr txBox="1"/>
            <p:nvPr/>
          </p:nvSpPr>
          <p:spPr>
            <a:xfrm>
              <a:off x="6607400" y="255636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publisher</a:t>
              </a:r>
              <a:endParaRPr kumimoji="1" lang="ja-JP" altLang="en-US" sz="120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38FE8EB-1759-8649-9AF1-63E4C06C0D8C}"/>
              </a:ext>
            </a:extLst>
          </p:cNvPr>
          <p:cNvSpPr txBox="1"/>
          <p:nvPr/>
        </p:nvSpPr>
        <p:spPr>
          <a:xfrm>
            <a:off x="5901583" y="2630470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3D8C816-B017-CE45-9BD6-F6078BB52EB4}"/>
              </a:ext>
            </a:extLst>
          </p:cNvPr>
          <p:cNvCxnSpPr>
            <a:cxnSpLocks/>
          </p:cNvCxnSpPr>
          <p:nvPr/>
        </p:nvCxnSpPr>
        <p:spPr>
          <a:xfrm flipV="1">
            <a:off x="6681560" y="2954442"/>
            <a:ext cx="899990" cy="1673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998B393C-8F83-5748-AB4C-A0064D9CB61A}"/>
              </a:ext>
            </a:extLst>
          </p:cNvPr>
          <p:cNvCxnSpPr>
            <a:cxnSpLocks/>
          </p:cNvCxnSpPr>
          <p:nvPr/>
        </p:nvCxnSpPr>
        <p:spPr>
          <a:xfrm flipH="1">
            <a:off x="6674678" y="3294244"/>
            <a:ext cx="906872" cy="105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65D84D1-D26F-8340-8CE5-9200AAF9DC25}"/>
              </a:ext>
            </a:extLst>
          </p:cNvPr>
          <p:cNvSpPr txBox="1"/>
          <p:nvPr/>
        </p:nvSpPr>
        <p:spPr>
          <a:xfrm>
            <a:off x="6693272" y="3341217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 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CCAA2B7-4DDA-F44A-AF3B-214CB0455CA5}"/>
              </a:ext>
            </a:extLst>
          </p:cNvPr>
          <p:cNvSpPr txBox="1"/>
          <p:nvPr/>
        </p:nvSpPr>
        <p:spPr>
          <a:xfrm>
            <a:off x="8661996" y="2863357"/>
            <a:ext cx="193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</a:p>
          <a:p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pic>
        <p:nvPicPr>
          <p:cNvPr id="59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A1B73DA1-3AAF-184B-8416-6E4B5509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50" y="2594667"/>
            <a:ext cx="705241" cy="3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1088571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ja-JP" altLang="en-US" sz="2400"/>
              <a:t>システム構成図</a:t>
            </a:r>
          </a:p>
        </p:txBody>
      </p:sp>
      <p:sp>
        <p:nvSpPr>
          <p:cNvPr id="60" name="楕円 182">
            <a:extLst>
              <a:ext uri="{FF2B5EF4-FFF2-40B4-BE49-F238E27FC236}">
                <a16:creationId xmlns:a16="http://schemas.microsoft.com/office/drawing/2014/main" id="{D236287B-70AA-7B4E-99C6-8E0961A433C2}"/>
              </a:ext>
            </a:extLst>
          </p:cNvPr>
          <p:cNvSpPr/>
          <p:nvPr/>
        </p:nvSpPr>
        <p:spPr bwMode="auto">
          <a:xfrm>
            <a:off x="8929802" y="1587778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2580256-5785-2B41-9E4C-D4BC7B089F5D}"/>
              </a:ext>
            </a:extLst>
          </p:cNvPr>
          <p:cNvGrpSpPr/>
          <p:nvPr/>
        </p:nvGrpSpPr>
        <p:grpSpPr>
          <a:xfrm>
            <a:off x="9459660" y="950128"/>
            <a:ext cx="1394245" cy="948400"/>
            <a:chOff x="9513919" y="1383165"/>
            <a:chExt cx="1394245" cy="948400"/>
          </a:xfrm>
        </p:grpSpPr>
        <p:pic>
          <p:nvPicPr>
            <p:cNvPr id="62" name="Picture 28">
              <a:extLst>
                <a:ext uri="{FF2B5EF4-FFF2-40B4-BE49-F238E27FC236}">
                  <a16:creationId xmlns:a16="http://schemas.microsoft.com/office/drawing/2014/main" id="{3646ECBB-443B-D64A-A3FC-87B64DA4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63" name="Picture 4" descr="NICT-情報通信研究機構">
              <a:extLst>
                <a:ext uri="{FF2B5EF4-FFF2-40B4-BE49-F238E27FC236}">
                  <a16:creationId xmlns:a16="http://schemas.microsoft.com/office/drawing/2014/main" id="{D4628B2B-F8BB-6643-9217-DF93B424B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図 63">
            <a:extLst>
              <a:ext uri="{FF2B5EF4-FFF2-40B4-BE49-F238E27FC236}">
                <a16:creationId xmlns:a16="http://schemas.microsoft.com/office/drawing/2014/main" id="{F8757F8C-1A39-F44D-BCFD-73A948772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144" y="1625044"/>
            <a:ext cx="421067" cy="403022"/>
          </a:xfrm>
          <a:prstGeom prst="rect">
            <a:avLst/>
          </a:prstGeom>
        </p:spPr>
      </p:pic>
      <p:pic>
        <p:nvPicPr>
          <p:cNvPr id="65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F9839F48-2002-6B49-951E-24EDA74F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371" y="1090077"/>
            <a:ext cx="1092355" cy="6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68B0BC5-381D-8943-A263-129901604F51}"/>
              </a:ext>
            </a:extLst>
          </p:cNvPr>
          <p:cNvSpPr txBox="1"/>
          <p:nvPr/>
        </p:nvSpPr>
        <p:spPr>
          <a:xfrm>
            <a:off x="6688582" y="1705488"/>
            <a:ext cx="293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58E86D3-1F5D-F344-921A-1E730C99C1F0}"/>
              </a:ext>
            </a:extLst>
          </p:cNvPr>
          <p:cNvGrpSpPr/>
          <p:nvPr/>
        </p:nvGrpSpPr>
        <p:grpSpPr>
          <a:xfrm>
            <a:off x="6410528" y="924127"/>
            <a:ext cx="4722778" cy="1376824"/>
            <a:chOff x="6410528" y="924127"/>
            <a:chExt cx="4722778" cy="1376824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0A5C9AE8-BBB4-0C4E-91FA-FC759DAAB607}"/>
                </a:ext>
              </a:extLst>
            </p:cNvPr>
            <p:cNvSpPr/>
            <p:nvPr/>
          </p:nvSpPr>
          <p:spPr>
            <a:xfrm>
              <a:off x="6410528" y="924127"/>
              <a:ext cx="4722778" cy="1038091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A5A0C79-B458-9845-B429-B63A66BC3146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27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2-A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FIB</a:t>
            </a:r>
            <a:r>
              <a:rPr lang="ja-JP" altLang="en-US"/>
              <a:t>の書き換え</a:t>
            </a:r>
            <a:endParaRPr lang="en-US" altLang="ja-JP" dirty="0"/>
          </a:p>
          <a:p>
            <a:pPr lvl="1"/>
            <a:r>
              <a:rPr lang="en-US" altLang="ja-JP" dirty="0"/>
              <a:t>NICT server -&gt; local publisher</a:t>
            </a:r>
          </a:p>
          <a:p>
            <a:endParaRPr lang="en-US" altLang="ja-JP" dirty="0"/>
          </a:p>
          <a:p>
            <a:r>
              <a:rPr lang="en-US" altLang="ja-JP" dirty="0" err="1"/>
              <a:t>build.bash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start.bash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35806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2-B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2825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2-C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publisher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cefputstream</a:t>
            </a:r>
            <a:r>
              <a:rPr lang="en-US" altLang="ja-JP" dirty="0"/>
              <a:t> </a:t>
            </a:r>
            <a:r>
              <a:rPr lang="ja-JP" altLang="en-US"/>
              <a:t>するコンテンツを変更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consumer </a:t>
            </a:r>
            <a:r>
              <a:rPr lang="ja-JP" altLang="en-US"/>
              <a:t>にログイン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cefgetstream</a:t>
            </a:r>
            <a:r>
              <a:rPr lang="en-US" altLang="ja-JP" dirty="0"/>
              <a:t> &amp; playback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993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BEDB1-FB54-DE40-9FFA-CD0C497F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F06B80-E501-C245-A3C1-16F803579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ログデータ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53274C-986F-FF49-A520-51E0D6DA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67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820D66-E9B2-1741-8015-2D117EAB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/>
              <a:t>事前準備</a:t>
            </a:r>
            <a:r>
              <a:rPr kumimoji="1" lang="en-US" altLang="ja-JP" sz="2800" dirty="0"/>
              <a:t>1 – Docker Engine</a:t>
            </a:r>
            <a:r>
              <a:rPr kumimoji="1" lang="ja-JP" altLang="en-US" sz="2800"/>
              <a:t> のインストール（</a:t>
            </a:r>
            <a:r>
              <a:rPr kumimoji="1" lang="en-US" altLang="ja-JP" sz="2800" dirty="0"/>
              <a:t>Ubuntu</a:t>
            </a:r>
            <a:r>
              <a:rPr kumimoji="1" lang="ja-JP" altLang="en-US" sz="2800"/>
              <a:t>編）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F1DBE2-C6B8-7343-8A42-E6117452E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384837" cy="5471160"/>
          </a:xfrm>
        </p:spPr>
        <p:txBody>
          <a:bodyPr>
            <a:normAutofit/>
          </a:bodyPr>
          <a:lstStyle/>
          <a:p>
            <a:r>
              <a:rPr lang="en-US" altLang="ja-JP" sz="1400" dirty="0"/>
              <a:t>Ubuntu 18.04*</a:t>
            </a:r>
          </a:p>
          <a:p>
            <a:pPr lvl="1"/>
            <a:r>
              <a:rPr lang="en-US" altLang="ja-JP" sz="1400" dirty="0"/>
              <a:t>Repository update</a:t>
            </a:r>
          </a:p>
          <a:p>
            <a:pPr lvl="1"/>
            <a:endParaRPr lang="en-US" altLang="ja-JP" sz="1400" dirty="0"/>
          </a:p>
          <a:p>
            <a:pPr lvl="1"/>
            <a:endParaRPr lang="en-US" altLang="ja-JP" sz="1400" dirty="0"/>
          </a:p>
          <a:p>
            <a:pPr lvl="1"/>
            <a:endParaRPr lang="en-US" altLang="ja-JP" sz="1400" dirty="0"/>
          </a:p>
          <a:p>
            <a:pPr marL="383400" lvl="1" indent="0">
              <a:buNone/>
            </a:pPr>
            <a:endParaRPr lang="en-US" altLang="ja-JP" sz="1400" dirty="0"/>
          </a:p>
          <a:p>
            <a:pPr lvl="1"/>
            <a:r>
              <a:rPr lang="en-US" altLang="ja-JP" sz="1400" dirty="0"/>
              <a:t>Install Docker</a:t>
            </a:r>
          </a:p>
          <a:p>
            <a:pPr lvl="1"/>
            <a:endParaRPr lang="en-US" altLang="ja-JP" sz="1400" dirty="0"/>
          </a:p>
          <a:p>
            <a:pPr lvl="1"/>
            <a:endParaRPr lang="en-US" altLang="ja-JP" sz="1400" dirty="0"/>
          </a:p>
          <a:p>
            <a:pPr lvl="1"/>
            <a:endParaRPr lang="en-US" altLang="ja-JP" sz="1400" dirty="0"/>
          </a:p>
          <a:p>
            <a:pPr lvl="1"/>
            <a:r>
              <a:rPr lang="en-US" altLang="ja-JP" sz="1400" dirty="0"/>
              <a:t>Change Docker setting</a:t>
            </a:r>
          </a:p>
          <a:p>
            <a:pPr lvl="2"/>
            <a:r>
              <a:rPr lang="en-US" altLang="ja-JP" sz="1400" dirty="0" err="1"/>
              <a:t>sudo</a:t>
            </a:r>
            <a:r>
              <a:rPr lang="en-US" altLang="ja-JP" sz="1400" dirty="0"/>
              <a:t> </a:t>
            </a:r>
            <a:r>
              <a:rPr lang="en-US" altLang="ja-JP" sz="1400" dirty="0" err="1"/>
              <a:t>gpasswd</a:t>
            </a:r>
            <a:r>
              <a:rPr lang="en-US" altLang="ja-JP" sz="1400" dirty="0"/>
              <a:t> -a </a:t>
            </a:r>
            <a:r>
              <a:rPr lang="ja-JP" altLang="en-US" sz="1400"/>
              <a:t>ユーザ名</a:t>
            </a:r>
            <a:r>
              <a:rPr lang="en-US" altLang="ja-JP" sz="1400" dirty="0"/>
              <a:t> docker</a:t>
            </a:r>
          </a:p>
          <a:p>
            <a:pPr lvl="1"/>
            <a:endParaRPr lang="en-US" altLang="ja-JP" sz="1400" dirty="0"/>
          </a:p>
          <a:p>
            <a:pPr lvl="1"/>
            <a:endParaRPr lang="en-US" altLang="ja-JP" sz="1400" dirty="0"/>
          </a:p>
          <a:p>
            <a:pPr lvl="1"/>
            <a:r>
              <a:rPr lang="en-US" altLang="ja-JP" sz="1400" dirty="0"/>
              <a:t>Install docker-compose</a:t>
            </a:r>
          </a:p>
          <a:p>
            <a:pPr lvl="1"/>
            <a:endParaRPr lang="en-US" altLang="ja-JP" sz="1400" dirty="0"/>
          </a:p>
          <a:p>
            <a:pPr lvl="1"/>
            <a:endParaRPr lang="en-US" altLang="ja-JP" sz="1400" dirty="0"/>
          </a:p>
          <a:p>
            <a:pPr lvl="1"/>
            <a:endParaRPr lang="en-US" altLang="ja-JP" sz="1400" dirty="0"/>
          </a:p>
          <a:p>
            <a:pPr marL="383400" lvl="1" indent="0">
              <a:buNone/>
            </a:pPr>
            <a:endParaRPr lang="en-US" altLang="ja-JP" sz="1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2D8DBD-62B4-B94E-9BAC-28FE16D5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4EB90E-59AA-8040-B18B-CF6C9FA3FE10}"/>
              </a:ext>
            </a:extLst>
          </p:cNvPr>
          <p:cNvSpPr txBox="1"/>
          <p:nvPr/>
        </p:nvSpPr>
        <p:spPr>
          <a:xfrm>
            <a:off x="1512467" y="1631184"/>
            <a:ext cx="9408915" cy="946128"/>
          </a:xfrm>
          <a:prstGeom prst="rect">
            <a:avLst/>
          </a:prstGeom>
          <a:solidFill>
            <a:srgbClr val="51162A"/>
          </a:solidFill>
        </p:spPr>
        <p:txBody>
          <a:bodyPr wrap="square" rtlCol="0">
            <a:noAutofit/>
          </a:bodyPr>
          <a:lstStyle/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apt update</a:t>
            </a:r>
          </a:p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apt install -y apt-transport-https ca-certificates curl software-properties-common</a:t>
            </a:r>
          </a:p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curl -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fsSL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https://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download.docker.com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/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linux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/ubuntu/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gpg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|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apt-key add –</a:t>
            </a:r>
          </a:p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add-apt-repository "deb [arch=amd64] https://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download.docker.com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/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linux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/ubuntu $(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lsb_release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-cs) stable”</a:t>
            </a:r>
          </a:p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apt update</a:t>
            </a:r>
            <a:endParaRPr lang="en-US" altLang="ja-JP" sz="1050" kern="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游ゴシック" panose="020B0400000000000000" pitchFamily="50" charset="-128"/>
              <a:cs typeface="ＭＳ Ｐゴシック" panose="020B060007020508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4907829-9D26-8447-AC36-AD7D290232C9}"/>
              </a:ext>
            </a:extLst>
          </p:cNvPr>
          <p:cNvSpPr/>
          <p:nvPr/>
        </p:nvSpPr>
        <p:spPr>
          <a:xfrm>
            <a:off x="7582531" y="6395026"/>
            <a:ext cx="4849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/>
              <a:t>*</a:t>
            </a:r>
            <a:r>
              <a:rPr lang="ja-JP" altLang="en-US" sz="1000"/>
              <a:t>参考</a:t>
            </a:r>
            <a:r>
              <a:rPr lang="en-US" altLang="ja-JP" sz="1000" dirty="0"/>
              <a:t>URL:	https://</a:t>
            </a:r>
            <a:r>
              <a:rPr lang="en-US" altLang="ja-JP" sz="1000" dirty="0" err="1"/>
              <a:t>qiita.com</a:t>
            </a:r>
            <a:r>
              <a:rPr lang="en-US" altLang="ja-JP" sz="1000" dirty="0"/>
              <a:t>/</a:t>
            </a:r>
            <a:r>
              <a:rPr lang="en-US" altLang="ja-JP" sz="1000" dirty="0" err="1"/>
              <a:t>iganari</a:t>
            </a:r>
            <a:r>
              <a:rPr lang="en-US" altLang="ja-JP" sz="1000" dirty="0"/>
              <a:t>/items/fe4889943f22fd63692a</a:t>
            </a:r>
            <a:endParaRPr kumimoji="1" lang="en-US" altLang="ja-JP" sz="1000" dirty="0"/>
          </a:p>
          <a:p>
            <a:r>
              <a:rPr lang="en-US" altLang="ja-JP" sz="1000" dirty="0"/>
              <a:t>		https://</a:t>
            </a:r>
            <a:r>
              <a:rPr lang="en-US" altLang="ja-JP" sz="1000" dirty="0" err="1"/>
              <a:t>docs.docker.com</a:t>
            </a:r>
            <a:r>
              <a:rPr lang="en-US" altLang="ja-JP" sz="1000" dirty="0"/>
              <a:t>/engine/install/ubuntu/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BCDB534-1178-3645-813D-B0BCB92B0918}"/>
              </a:ext>
            </a:extLst>
          </p:cNvPr>
          <p:cNvSpPr txBox="1"/>
          <p:nvPr/>
        </p:nvSpPr>
        <p:spPr>
          <a:xfrm>
            <a:off x="1512466" y="5233965"/>
            <a:ext cx="9408913" cy="936877"/>
          </a:xfrm>
          <a:prstGeom prst="rect">
            <a:avLst/>
          </a:prstGeom>
          <a:solidFill>
            <a:srgbClr val="51162A"/>
          </a:solidFill>
        </p:spPr>
        <p:txBody>
          <a:bodyPr wrap="square" rtlCol="0">
            <a:noAutofit/>
          </a:bodyPr>
          <a:lstStyle/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export compose=‘1.29.2’</a:t>
            </a:r>
          </a:p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curl -L https://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github.com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/docker/compose/releases/download/${compose}/docker-compose-`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uname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-s`-`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uname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-m` -o /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usr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/local/bin/docker-compose</a:t>
            </a:r>
          </a:p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chmod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0755 /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usr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/local/bin/docker-compose</a:t>
            </a:r>
            <a:endParaRPr lang="en-US" altLang="ja-JP" sz="1050" kern="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游ゴシック" panose="020B0400000000000000" pitchFamily="50" charset="-128"/>
              <a:cs typeface="ＭＳ Ｐゴシック" panose="020B0600070205080204" pitchFamily="50" charset="-128"/>
            </a:endParaRPr>
          </a:p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docker-compose -v</a:t>
            </a:r>
            <a:endParaRPr lang="en-US" altLang="ja-JP" sz="1050" kern="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游ゴシック" panose="020B0400000000000000" pitchFamily="50" charset="-128"/>
              <a:cs typeface="ＭＳ Ｐゴシック" panose="020B0600070205080204" pitchFamily="50" charset="-128"/>
            </a:endParaRPr>
          </a:p>
          <a:p>
            <a:endParaRPr lang="en-US" altLang="ja-JP" sz="1050" kern="0" dirty="0">
              <a:solidFill>
                <a:schemeClr val="bg1"/>
              </a:solidFill>
              <a:latin typeface="Consolas" panose="020B0609020204030204" pitchFamily="49" charset="0"/>
              <a:ea typeface="游ゴシック" panose="020B0400000000000000" pitchFamily="50" charset="-128"/>
              <a:cs typeface="ＭＳ Ｐゴシック" panose="020B0600070205080204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8D5D9B11-DB2E-7945-942E-503DC76EA133}"/>
              </a:ext>
            </a:extLst>
          </p:cNvPr>
          <p:cNvSpPr/>
          <p:nvPr/>
        </p:nvSpPr>
        <p:spPr>
          <a:xfrm>
            <a:off x="1512467" y="2987588"/>
            <a:ext cx="9408914" cy="577081"/>
          </a:xfrm>
          <a:prstGeom prst="rect">
            <a:avLst/>
          </a:prstGeom>
          <a:solidFill>
            <a:srgbClr val="51162A"/>
          </a:solidFill>
        </p:spPr>
        <p:txBody>
          <a:bodyPr wrap="square">
            <a:spAutoFit/>
          </a:bodyPr>
          <a:lstStyle/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apt install -y docker-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</a:t>
            </a:r>
            <a:endParaRPr lang="en-US" altLang="ja-JP" sz="1050" kern="0" dirty="0">
              <a:solidFill>
                <a:schemeClr val="bg1"/>
              </a:solidFill>
              <a:latin typeface="Consolas" panose="020B0609020204030204" pitchFamily="49" charset="0"/>
              <a:ea typeface="游ゴシック" panose="020B0400000000000000" pitchFamily="50" charset="-128"/>
              <a:cs typeface="ＭＳ Ｐゴシック" panose="020B0600070205080204" pitchFamily="50" charset="-128"/>
            </a:endParaRPr>
          </a:p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systemctl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status docker</a:t>
            </a:r>
            <a:endParaRPr lang="en-US" altLang="ja-JP" sz="1050" kern="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游ゴシック" panose="020B0400000000000000" pitchFamily="50" charset="-128"/>
              <a:cs typeface="ＭＳ Ｐゴシック" panose="020B0600070205080204" pitchFamily="50" charset="-128"/>
            </a:endParaRPr>
          </a:p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docker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ps</a:t>
            </a:r>
            <a:endParaRPr lang="en-US" altLang="ja-JP" sz="1050" kern="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游ゴシック" panose="020B0400000000000000" pitchFamily="50" charset="-128"/>
              <a:cs typeface="ＭＳ Ｐゴシック" panose="020B0600070205080204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DB9FA6A-F74F-AB41-ABE2-5BE48D926B64}"/>
              </a:ext>
            </a:extLst>
          </p:cNvPr>
          <p:cNvSpPr/>
          <p:nvPr/>
        </p:nvSpPr>
        <p:spPr>
          <a:xfrm>
            <a:off x="1512467" y="4364521"/>
            <a:ext cx="9408914" cy="253916"/>
          </a:xfrm>
          <a:prstGeom prst="rect">
            <a:avLst/>
          </a:prstGeom>
          <a:solidFill>
            <a:srgbClr val="51162A"/>
          </a:solidFill>
        </p:spPr>
        <p:txBody>
          <a:bodyPr wrap="square">
            <a:spAutoFit/>
          </a:bodyPr>
          <a:lstStyle/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chmod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666 /var/run/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docker.sock</a:t>
            </a:r>
            <a:endParaRPr lang="en-US" altLang="ja-JP" sz="1050" kern="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游ゴシック" panose="020B0400000000000000" pitchFamily="50" charset="-128"/>
              <a:cs typeface="ＭＳ Ｐゴシック" panose="020B060007020508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BDD3F90-A0E8-2E4C-94B2-A684197F03B1}"/>
              </a:ext>
            </a:extLst>
          </p:cNvPr>
          <p:cNvSpPr txBox="1"/>
          <p:nvPr/>
        </p:nvSpPr>
        <p:spPr>
          <a:xfrm>
            <a:off x="69744" y="7099513"/>
            <a:ext cx="7838704" cy="448367"/>
          </a:xfrm>
          <a:prstGeom prst="rect">
            <a:avLst/>
          </a:prstGeom>
          <a:solidFill>
            <a:srgbClr val="51162A"/>
          </a:solidFill>
        </p:spPr>
        <p:txBody>
          <a:bodyPr wrap="square" rtlCol="0">
            <a:noAutofit/>
          </a:bodyPr>
          <a:lstStyle/>
          <a:p>
            <a:r>
              <a:rPr lang="en-US" altLang="ja-JP" sz="110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10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10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10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apt update</a:t>
            </a:r>
          </a:p>
          <a:p>
            <a:r>
              <a:rPr lang="en-US" altLang="ja-JP" sz="110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1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endParaRPr lang="en-US" altLang="ja-JP" sz="1100" kern="0" dirty="0">
              <a:solidFill>
                <a:schemeClr val="bg1"/>
              </a:solidFill>
              <a:latin typeface="Consolas" panose="020B0609020204030204" pitchFamily="49" charset="0"/>
              <a:ea typeface="游ゴシック" panose="020B0400000000000000" pitchFamily="50" charset="-128"/>
              <a:cs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047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820D66-E9B2-1741-8015-2D117EAB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44" y="142352"/>
            <a:ext cx="10766430" cy="559322"/>
          </a:xfrm>
        </p:spPr>
        <p:txBody>
          <a:bodyPr>
            <a:noAutofit/>
          </a:bodyPr>
          <a:lstStyle/>
          <a:p>
            <a:r>
              <a:rPr kumimoji="1" lang="ja-JP" altLang="en-US" sz="2800"/>
              <a:t>事前準備</a:t>
            </a:r>
            <a:r>
              <a:rPr kumimoji="1" lang="en-US" altLang="ja-JP" sz="2800" dirty="0"/>
              <a:t>1 – Docker Engine</a:t>
            </a:r>
            <a:r>
              <a:rPr kumimoji="1" lang="ja-JP" altLang="en-US" sz="2800"/>
              <a:t> のインストール（</a:t>
            </a:r>
            <a:r>
              <a:rPr kumimoji="1" lang="en-US" altLang="ja-JP" sz="2800" dirty="0"/>
              <a:t>macOS/Windows10</a:t>
            </a:r>
            <a:r>
              <a:rPr kumimoji="1" lang="ja-JP" altLang="en-US" sz="280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F1DBE2-C6B8-7343-8A42-E6117452E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384837" cy="5471160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macOS Catalina</a:t>
            </a:r>
          </a:p>
          <a:p>
            <a:pPr lvl="1"/>
            <a:r>
              <a:rPr lang="en-US" altLang="ja-JP" sz="1600" dirty="0"/>
              <a:t>Web install</a:t>
            </a:r>
          </a:p>
          <a:p>
            <a:pPr lvl="2"/>
            <a:r>
              <a:rPr lang="en-US" altLang="ja-JP" sz="1200" dirty="0">
                <a:hlinkClick r:id="rId2"/>
              </a:rPr>
              <a:t>https://www.docker.com/products/docker-desktop</a:t>
            </a:r>
            <a:endParaRPr lang="en-US" altLang="ja-JP" sz="1200" dirty="0"/>
          </a:p>
          <a:p>
            <a:pPr lvl="1"/>
            <a:endParaRPr lang="en-US" altLang="ja-JP" sz="1400" dirty="0"/>
          </a:p>
          <a:p>
            <a:pPr lvl="1"/>
            <a:r>
              <a:rPr lang="en-US" altLang="ja-JP" sz="1600" dirty="0"/>
              <a:t>CUI install</a:t>
            </a:r>
            <a:endParaRPr kumimoji="1" lang="en-US" altLang="ja-JP" sz="1600" dirty="0"/>
          </a:p>
          <a:p>
            <a:pPr lvl="1"/>
            <a:endParaRPr kumimoji="1" lang="en-US" altLang="ja-JP" sz="1400" dirty="0"/>
          </a:p>
          <a:p>
            <a:endParaRPr lang="en-US" altLang="ja-JP" sz="1600" dirty="0"/>
          </a:p>
          <a:p>
            <a:endParaRPr kumimoji="1" lang="en-US" altLang="ja-JP" sz="1600" dirty="0"/>
          </a:p>
          <a:p>
            <a:r>
              <a:rPr lang="en-US" altLang="ja-JP" sz="1600" dirty="0"/>
              <a:t>Windows</a:t>
            </a:r>
          </a:p>
          <a:p>
            <a:pPr lvl="1"/>
            <a:r>
              <a:rPr lang="en-US" altLang="ja-JP" sz="1600" dirty="0"/>
              <a:t>Web install</a:t>
            </a:r>
          </a:p>
          <a:p>
            <a:pPr lvl="2"/>
            <a:r>
              <a:rPr lang="en-US" altLang="ja-JP" sz="1400" dirty="0">
                <a:hlinkClick r:id="rId2"/>
              </a:rPr>
              <a:t>https://www.docker.com/products/docker-desktop</a:t>
            </a:r>
            <a:endParaRPr lang="en-US" altLang="ja-JP" sz="1400" dirty="0"/>
          </a:p>
          <a:p>
            <a:pPr lvl="1"/>
            <a:endParaRPr lang="en-US" altLang="ja-JP" sz="1600" dirty="0"/>
          </a:p>
          <a:p>
            <a:pPr lvl="1"/>
            <a:r>
              <a:rPr lang="en-US" altLang="ja-JP" sz="1600" dirty="0"/>
              <a:t>CUI install</a:t>
            </a:r>
          </a:p>
          <a:p>
            <a:pPr lvl="2"/>
            <a:endParaRPr lang="en-US" altLang="ja-JP" sz="1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2D8DBD-62B4-B94E-9BAC-28FE16D5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3B55BF65-1955-B94B-9084-FF0AE2168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02082"/>
              </p:ext>
            </p:extLst>
          </p:nvPr>
        </p:nvGraphicFramePr>
        <p:xfrm>
          <a:off x="1373400" y="2585465"/>
          <a:ext cx="9445199" cy="477116"/>
        </p:xfrm>
        <a:graphic>
          <a:graphicData uri="http://schemas.openxmlformats.org/drawingml/2006/table">
            <a:tbl>
              <a:tblPr firstRow="1" firstCol="1" bandRow="1"/>
              <a:tblGrid>
                <a:gridCol w="9445199">
                  <a:extLst>
                    <a:ext uri="{9D8B030D-6E8A-4147-A177-3AD203B41FA5}">
                      <a16:colId xmlns:a16="http://schemas.microsoft.com/office/drawing/2014/main" val="3618198495"/>
                    </a:ext>
                  </a:extLst>
                </a:gridCol>
              </a:tblGrid>
              <a:tr h="2385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cefore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~ % brew install docker [--cask]</a:t>
                      </a:r>
                    </a:p>
                  </a:txBody>
                  <a:tcPr marL="43275" marR="4327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87243"/>
                  </a:ext>
                </a:extLst>
              </a:tr>
              <a:tr h="238558">
                <a:tc>
                  <a:txBody>
                    <a:bodyPr/>
                    <a:lstStyle/>
                    <a:p>
                      <a:pPr marL="0" marR="0" lvl="0" indent="0" algn="just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kern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cefore</a:t>
                      </a:r>
                      <a:r>
                        <a:rPr lang="en-US" altLang="ja-JP" sz="1200" kern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~ % open /Applications/</a:t>
                      </a:r>
                      <a:r>
                        <a:rPr lang="en-US" altLang="ja-JP" sz="1200" kern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Docker.app</a:t>
                      </a:r>
                      <a:endParaRPr lang="ja-JP" altLang="ja-JP" sz="1200" kern="100" dirty="0">
                        <a:solidFill>
                          <a:schemeClr val="bg1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3275" marR="4327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5151"/>
                  </a:ext>
                </a:extLst>
              </a:tr>
            </a:tbl>
          </a:graphicData>
        </a:graphic>
      </p:graphicFrame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ACF393E6-1012-4848-8701-6606D39CD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395451"/>
              </p:ext>
            </p:extLst>
          </p:nvPr>
        </p:nvGraphicFramePr>
        <p:xfrm>
          <a:off x="1373399" y="5200367"/>
          <a:ext cx="9445199" cy="331138"/>
        </p:xfrm>
        <a:graphic>
          <a:graphicData uri="http://schemas.openxmlformats.org/drawingml/2006/table">
            <a:tbl>
              <a:tblPr firstRow="1" firstCol="1" bandRow="1"/>
              <a:tblGrid>
                <a:gridCol w="9445199">
                  <a:extLst>
                    <a:ext uri="{9D8B030D-6E8A-4147-A177-3AD203B41FA5}">
                      <a16:colId xmlns:a16="http://schemas.microsoft.com/office/drawing/2014/main" val="3618198495"/>
                    </a:ext>
                  </a:extLst>
                </a:gridCol>
              </a:tblGrid>
              <a:tr h="33113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% </a:t>
                      </a:r>
                      <a:r>
                        <a:rPr lang="es-ES" sz="1600" kern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choco install -y docker-desktop</a:t>
                      </a:r>
                      <a:endParaRPr lang="ja-JP" sz="1600" kern="100" dirty="0">
                        <a:solidFill>
                          <a:schemeClr val="bg1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3275" marR="4327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87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56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AF0D-C5DB-EB41-90D8-3BEE9872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事前準備</a:t>
            </a:r>
            <a:r>
              <a:rPr kumimoji="1" lang="en-US" altLang="ja-JP" dirty="0"/>
              <a:t>2 – </a:t>
            </a:r>
            <a:r>
              <a:rPr kumimoji="1" lang="en-US" altLang="ja-JP" dirty="0" err="1"/>
              <a:t>ffmpeg</a:t>
            </a:r>
            <a:r>
              <a:rPr kumimoji="1" lang="en-US" altLang="ja-JP" dirty="0"/>
              <a:t> </a:t>
            </a:r>
            <a:r>
              <a:rPr lang="ja-JP" altLang="en-US"/>
              <a:t>のインストール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7B9EDC-79AC-A448-924D-2D6473BA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19018063-60AC-B54E-8B31-E373FA600B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Ubuntu 18.04</a:t>
            </a:r>
          </a:p>
          <a:p>
            <a:endParaRPr lang="en-US" altLang="ja-JP" sz="1800" dirty="0"/>
          </a:p>
          <a:p>
            <a:pPr lvl="2"/>
            <a:endParaRPr lang="en-US" altLang="ja-JP" sz="1800" dirty="0"/>
          </a:p>
          <a:p>
            <a:pPr lvl="2"/>
            <a:endParaRPr lang="en-US" altLang="ja-JP" sz="1800" dirty="0"/>
          </a:p>
          <a:p>
            <a:r>
              <a:rPr lang="en-US" altLang="ja-JP" sz="1800" dirty="0"/>
              <a:t>macOS Catalina</a:t>
            </a:r>
          </a:p>
          <a:p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lang="en-US" altLang="ja-JP" sz="1800" dirty="0"/>
              <a:t>Windows 10</a:t>
            </a:r>
          </a:p>
          <a:p>
            <a:pPr lvl="1"/>
            <a:r>
              <a:rPr lang="en-US" altLang="ja-JP" sz="1800" dirty="0"/>
              <a:t>Web install</a:t>
            </a:r>
          </a:p>
          <a:p>
            <a:pPr lvl="2"/>
            <a:r>
              <a:rPr lang="ja-JP" altLang="en-US" sz="1800">
                <a:hlinkClick r:id="rId2"/>
              </a:rPr>
              <a:t>https://ffmpeg.org/</a:t>
            </a:r>
            <a:endParaRPr lang="en-US" altLang="ja-JP" sz="1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77B161E-6431-164C-8636-4A737A356D31}"/>
              </a:ext>
            </a:extLst>
          </p:cNvPr>
          <p:cNvSpPr txBox="1"/>
          <p:nvPr/>
        </p:nvSpPr>
        <p:spPr>
          <a:xfrm>
            <a:off x="973956" y="1377135"/>
            <a:ext cx="9408915" cy="432328"/>
          </a:xfrm>
          <a:prstGeom prst="rect">
            <a:avLst/>
          </a:prstGeom>
          <a:solidFill>
            <a:srgbClr val="51162A"/>
          </a:solidFill>
        </p:spPr>
        <p:txBody>
          <a:bodyPr wrap="square" rtlCol="0">
            <a:noAutofit/>
          </a:bodyPr>
          <a:lstStyle/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apt update</a:t>
            </a:r>
          </a:p>
          <a:p>
            <a:r>
              <a:rPr lang="en-US" altLang="ja-JP" sz="1050" kern="0" dirty="0" err="1">
                <a:solidFill>
                  <a:srgbClr val="92D050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cefore</a:t>
            </a:r>
            <a:r>
              <a:rPr lang="en-US" altLang="ja-JP" sz="105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:~$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sudo</a:t>
            </a:r>
            <a:r>
              <a:rPr lang="en-US" altLang="ja-JP" sz="1050" kern="0" dirty="0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 apt install </a:t>
            </a:r>
            <a:r>
              <a:rPr lang="en-US" altLang="ja-JP" sz="1050" kern="0" dirty="0" err="1">
                <a:solidFill>
                  <a:schemeClr val="bg1"/>
                </a:solidFill>
                <a:latin typeface="Consolas" panose="020B0609020204030204" pitchFamily="49" charset="0"/>
                <a:ea typeface="游ゴシック" panose="020B0400000000000000" pitchFamily="50" charset="-128"/>
                <a:cs typeface="ＭＳ Ｐゴシック" panose="020B0600070205080204" pitchFamily="50" charset="-128"/>
              </a:rPr>
              <a:t>ffmpeg</a:t>
            </a:r>
            <a:endParaRPr lang="en-US" altLang="ja-JP" sz="1050" kern="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游ゴシック" panose="020B0400000000000000" pitchFamily="50" charset="-128"/>
              <a:cs typeface="ＭＳ Ｐゴシック" panose="020B0600070205080204" pitchFamily="50" charset="-128"/>
            </a:endParaRP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B63B78B2-BC45-0C4E-B1A3-8F8901690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516149"/>
              </p:ext>
            </p:extLst>
          </p:nvPr>
        </p:nvGraphicFramePr>
        <p:xfrm>
          <a:off x="973956" y="2916020"/>
          <a:ext cx="9408915" cy="238558"/>
        </p:xfrm>
        <a:graphic>
          <a:graphicData uri="http://schemas.openxmlformats.org/drawingml/2006/table">
            <a:tbl>
              <a:tblPr firstRow="1" firstCol="1" bandRow="1"/>
              <a:tblGrid>
                <a:gridCol w="9408915">
                  <a:extLst>
                    <a:ext uri="{9D8B030D-6E8A-4147-A177-3AD203B41FA5}">
                      <a16:colId xmlns:a16="http://schemas.microsoft.com/office/drawing/2014/main" val="3618198495"/>
                    </a:ext>
                  </a:extLst>
                </a:gridCol>
              </a:tblGrid>
              <a:tr h="2385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cefore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~ % brew install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ffmpeg</a:t>
                      </a:r>
                      <a:endParaRPr lang="en-US" sz="1200" kern="0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  <a:ea typeface="游ゴシック" panose="020B0400000000000000" pitchFamily="50" charset="-128"/>
                        <a:cs typeface="ＭＳ Ｐゴシック" panose="020B0600070205080204" pitchFamily="50" charset="-128"/>
                      </a:endParaRPr>
                    </a:p>
                  </a:txBody>
                  <a:tcPr marL="43275" marR="4327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887243"/>
                  </a:ext>
                </a:extLst>
              </a:tr>
            </a:tbl>
          </a:graphicData>
        </a:graphic>
      </p:graphicFrame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9AF7366-8F7B-8B40-9AB1-1D079ADB8EA8}"/>
              </a:ext>
            </a:extLst>
          </p:cNvPr>
          <p:cNvGrpSpPr/>
          <p:nvPr/>
        </p:nvGrpSpPr>
        <p:grpSpPr>
          <a:xfrm>
            <a:off x="7100975" y="3285207"/>
            <a:ext cx="3836968" cy="276999"/>
            <a:chOff x="1527187" y="6080507"/>
            <a:chExt cx="4545994" cy="276999"/>
          </a:xfrm>
        </p:grpSpPr>
        <p:pic>
          <p:nvPicPr>
            <p:cNvPr id="11" name="図 10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3633C52B-E25E-A94E-9CEB-8FD546945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187" y="6094552"/>
              <a:ext cx="248908" cy="248908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CF1E5B33-7CD0-F14F-9D55-421F7E5D5B8F}"/>
                </a:ext>
              </a:extLst>
            </p:cNvPr>
            <p:cNvSpPr txBox="1"/>
            <p:nvPr/>
          </p:nvSpPr>
          <p:spPr>
            <a:xfrm>
              <a:off x="1776095" y="6080507"/>
              <a:ext cx="4297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バージョンは</a:t>
              </a:r>
              <a:r>
                <a:rPr kumimoji="1" lang="en-US" altLang="ja-JP" sz="1200" dirty="0"/>
                <a:t> </a:t>
              </a:r>
              <a:r>
                <a:rPr lang="en-US" altLang="ja-JP" sz="1200" dirty="0" err="1"/>
                <a:t>ffmpeg</a:t>
              </a:r>
              <a:r>
                <a:rPr lang="en-US" altLang="ja-JP" sz="1200" dirty="0"/>
                <a:t> version 4.4 </a:t>
              </a:r>
              <a:r>
                <a:rPr lang="ja-JP" altLang="en-US" sz="1200"/>
                <a:t>をご利用ください。</a:t>
              </a:r>
              <a:endParaRPr lang="en-US" altLang="ja-JP" sz="1200" dirty="0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89084D5-2B71-7944-B22F-ED1E19F6C42D}"/>
              </a:ext>
            </a:extLst>
          </p:cNvPr>
          <p:cNvGrpSpPr/>
          <p:nvPr/>
        </p:nvGrpSpPr>
        <p:grpSpPr>
          <a:xfrm>
            <a:off x="7100975" y="1927510"/>
            <a:ext cx="4653571" cy="276999"/>
            <a:chOff x="1527187" y="6080507"/>
            <a:chExt cx="5513496" cy="276999"/>
          </a:xfrm>
        </p:grpSpPr>
        <p:pic>
          <p:nvPicPr>
            <p:cNvPr id="15" name="図 14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119A6654-1114-404D-B80A-14EEC812B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187" y="6094552"/>
              <a:ext cx="248908" cy="248908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9D87CDD-F7DB-F94B-BBFF-38CC941FC044}"/>
                </a:ext>
              </a:extLst>
            </p:cNvPr>
            <p:cNvSpPr txBox="1"/>
            <p:nvPr/>
          </p:nvSpPr>
          <p:spPr>
            <a:xfrm>
              <a:off x="1776096" y="6080507"/>
              <a:ext cx="5264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/>
                <a:t>バージョンは</a:t>
              </a:r>
              <a:r>
                <a:rPr kumimoji="1" lang="en-US" altLang="ja-JP" sz="1200" dirty="0"/>
                <a:t> </a:t>
              </a:r>
              <a:r>
                <a:rPr lang="en-US" altLang="ja-JP" sz="1200" dirty="0" err="1"/>
                <a:t>ffmpeg</a:t>
              </a:r>
              <a:r>
                <a:rPr lang="en-US" altLang="ja-JP" sz="1200" dirty="0"/>
                <a:t> version 3.4.8-0ubuntu0.2 </a:t>
              </a:r>
              <a:r>
                <a:rPr lang="ja-JP" altLang="en-US" sz="1200"/>
                <a:t>をご利用ください。</a:t>
              </a:r>
              <a:endParaRPr lang="en-US" altLang="ja-JP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353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D9E64-D264-5040-8E1F-31C35B4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A7BB9-172A-5B47-ABB0-9B84B44B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132094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本</a:t>
            </a:r>
            <a:r>
              <a:rPr lang="en-US" altLang="ja-JP" dirty="0"/>
              <a:t>Practice</a:t>
            </a:r>
            <a:r>
              <a:rPr lang="ja-JP" altLang="en-US"/>
              <a:t>の目的・全体像の説明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の概要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を用いた</a:t>
            </a:r>
            <a:r>
              <a:rPr lang="en-US" altLang="ja-JP" dirty="0"/>
              <a:t> </a:t>
            </a:r>
            <a:r>
              <a:rPr lang="en-US" altLang="ja-JP" dirty="0" err="1"/>
              <a:t>Cefore</a:t>
            </a:r>
            <a:r>
              <a:rPr lang="en-US" altLang="ja-JP" dirty="0"/>
              <a:t> </a:t>
            </a:r>
            <a:r>
              <a:rPr lang="ja-JP" altLang="en-US"/>
              <a:t>導入方法</a:t>
            </a:r>
            <a:endParaRPr lang="en-US" altLang="ja-JP" dirty="0"/>
          </a:p>
          <a:p>
            <a:r>
              <a:rPr kumimoji="1" lang="ja-JP" altLang="en-US"/>
              <a:t>システム構成</a:t>
            </a:r>
            <a:endParaRPr kumimoji="1" lang="en-US" altLang="ja-JP" dirty="0"/>
          </a:p>
          <a:p>
            <a:pPr lvl="1"/>
            <a:r>
              <a:rPr lang="ja-JP" altLang="en-US"/>
              <a:t>グローバル通信シナリオ</a:t>
            </a:r>
            <a:endParaRPr lang="en-US" altLang="ja-JP" dirty="0"/>
          </a:p>
          <a:p>
            <a:pPr lvl="1"/>
            <a:r>
              <a:rPr lang="ja-JP" altLang="en-US"/>
              <a:t>ローカル通信シナリオ</a:t>
            </a:r>
            <a:endParaRPr lang="en-US" altLang="ja-JP" dirty="0"/>
          </a:p>
          <a:p>
            <a:r>
              <a:rPr lang="ja-JP" altLang="en-US"/>
              <a:t>まとめ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546119-F8EB-B946-8E0A-1EE6932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6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82">
            <a:extLst>
              <a:ext uri="{FF2B5EF4-FFF2-40B4-BE49-F238E27FC236}">
                <a16:creationId xmlns:a16="http://schemas.microsoft.com/office/drawing/2014/main" id="{D15D9A24-C18B-6147-9920-808EA153F16D}"/>
              </a:ext>
            </a:extLst>
          </p:cNvPr>
          <p:cNvSpPr/>
          <p:nvPr/>
        </p:nvSpPr>
        <p:spPr bwMode="auto">
          <a:xfrm>
            <a:off x="1744024" y="2019442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D60387-7A1C-C649-8A49-F8EE9422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2800" dirty="0"/>
              <a:t>Practice1: </a:t>
            </a:r>
            <a:r>
              <a:rPr kumimoji="1" lang="en-US" altLang="ja-JP" sz="2800" dirty="0" err="1"/>
              <a:t>Cefore</a:t>
            </a:r>
            <a:r>
              <a:rPr kumimoji="1" lang="en-US" altLang="ja-JP" sz="2800" dirty="0"/>
              <a:t>/Docker </a:t>
            </a:r>
            <a:r>
              <a:rPr kumimoji="1" lang="ja-JP" altLang="en-US" sz="2800"/>
              <a:t>を利用したマルチキャストストリーミング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1CC0-7820-DE41-882F-3C69CCD3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D9246-7790-6241-98C0-BF3DE57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9" y="2300160"/>
            <a:ext cx="3944998" cy="39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4E5497-2472-FF4A-A5BB-BBBEF01C1729}"/>
              </a:ext>
            </a:extLst>
          </p:cNvPr>
          <p:cNvGrpSpPr/>
          <p:nvPr/>
        </p:nvGrpSpPr>
        <p:grpSpPr>
          <a:xfrm>
            <a:off x="2273882" y="1381792"/>
            <a:ext cx="1394245" cy="948400"/>
            <a:chOff x="9513919" y="1383165"/>
            <a:chExt cx="1394245" cy="948400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159EC8B9-1C37-0E43-8CFE-3D64F99B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1028" name="Picture 4" descr="NICT-情報通信研究機構">
              <a:extLst>
                <a:ext uri="{FF2B5EF4-FFF2-40B4-BE49-F238E27FC236}">
                  <a16:creationId xmlns:a16="http://schemas.microsoft.com/office/drawing/2014/main" id="{6407F248-5BF5-AC43-BE6B-61408A063A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8CB5C9CB-9578-0E44-B03B-473E047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8" y="1251344"/>
            <a:ext cx="1482517" cy="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9B166-9370-C848-ACC1-B10DEDF81316}"/>
              </a:ext>
            </a:extLst>
          </p:cNvPr>
          <p:cNvGrpSpPr/>
          <p:nvPr/>
        </p:nvGrpSpPr>
        <p:grpSpPr>
          <a:xfrm>
            <a:off x="5530823" y="3689559"/>
            <a:ext cx="2263102" cy="1476523"/>
            <a:chOff x="6435293" y="2380622"/>
            <a:chExt cx="2263102" cy="1476523"/>
          </a:xfrm>
        </p:grpSpPr>
        <p:sp>
          <p:nvSpPr>
            <p:cNvPr id="9" name="雲 8">
              <a:extLst>
                <a:ext uri="{FF2B5EF4-FFF2-40B4-BE49-F238E27FC236}">
                  <a16:creationId xmlns:a16="http://schemas.microsoft.com/office/drawing/2014/main" id="{CDAB43B8-0C34-874B-89EC-95CF04A3DEC7}"/>
                </a:ext>
              </a:extLst>
            </p:cNvPr>
            <p:cNvSpPr/>
            <p:nvPr/>
          </p:nvSpPr>
          <p:spPr>
            <a:xfrm>
              <a:off x="6435293" y="2380622"/>
              <a:ext cx="2263102" cy="1476523"/>
            </a:xfrm>
            <a:prstGeom prst="clou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EF693-25C8-EB44-81F5-DB9641DEE921}"/>
                </a:ext>
              </a:extLst>
            </p:cNvPr>
            <p:cNvSpPr txBox="1"/>
            <p:nvPr/>
          </p:nvSpPr>
          <p:spPr>
            <a:xfrm>
              <a:off x="6890694" y="283336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</a:rPr>
                <a:t>Internet</a:t>
              </a:r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6" name="楕円 182">
            <a:extLst>
              <a:ext uri="{FF2B5EF4-FFF2-40B4-BE49-F238E27FC236}">
                <a16:creationId xmlns:a16="http://schemas.microsoft.com/office/drawing/2014/main" id="{3F2B57AD-D119-6942-B271-406CF7D07D16}"/>
              </a:ext>
            </a:extLst>
          </p:cNvPr>
          <p:cNvSpPr/>
          <p:nvPr/>
        </p:nvSpPr>
        <p:spPr bwMode="auto">
          <a:xfrm>
            <a:off x="7970524" y="359291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2FE379-D066-4642-95FC-F7618C748251}"/>
              </a:ext>
            </a:extLst>
          </p:cNvPr>
          <p:cNvSpPr txBox="1"/>
          <p:nvPr/>
        </p:nvSpPr>
        <p:spPr>
          <a:xfrm>
            <a:off x="10001952" y="4084335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Tokyo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14CE5C-9828-044E-AD61-2120FB32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85" y="3369317"/>
            <a:ext cx="721013" cy="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FD6800-8492-9E40-A9BE-206F01D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12" y="3143816"/>
            <a:ext cx="423996" cy="6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遅いインターネットのイラスト">
            <a:extLst>
              <a:ext uri="{FF2B5EF4-FFF2-40B4-BE49-F238E27FC236}">
                <a16:creationId xmlns:a16="http://schemas.microsoft.com/office/drawing/2014/main" id="{A25D2F83-A255-714C-ADF1-4A6F411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48" y="3821413"/>
            <a:ext cx="649255" cy="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楕円 182">
            <a:extLst>
              <a:ext uri="{FF2B5EF4-FFF2-40B4-BE49-F238E27FC236}">
                <a16:creationId xmlns:a16="http://schemas.microsoft.com/office/drawing/2014/main" id="{FF68342B-3E03-CD46-9DF4-C6607CE3F98A}"/>
              </a:ext>
            </a:extLst>
          </p:cNvPr>
          <p:cNvSpPr/>
          <p:nvPr/>
        </p:nvSpPr>
        <p:spPr bwMode="auto">
          <a:xfrm>
            <a:off x="6377059" y="530045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4169AF-C717-4A42-9593-CD29B62E6B70}"/>
              </a:ext>
            </a:extLst>
          </p:cNvPr>
          <p:cNvSpPr txBox="1"/>
          <p:nvPr/>
        </p:nvSpPr>
        <p:spPr>
          <a:xfrm>
            <a:off x="6662374" y="60658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Kansai / Nagoya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2BE8057-C571-F847-A7EB-CA1325DD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32" y="5112493"/>
            <a:ext cx="726970" cy="6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楕円 182">
            <a:extLst>
              <a:ext uri="{FF2B5EF4-FFF2-40B4-BE49-F238E27FC236}">
                <a16:creationId xmlns:a16="http://schemas.microsoft.com/office/drawing/2014/main" id="{58B22F25-2A5B-9245-BD50-423E1B519178}"/>
              </a:ext>
            </a:extLst>
          </p:cNvPr>
          <p:cNvSpPr/>
          <p:nvPr/>
        </p:nvSpPr>
        <p:spPr bwMode="auto">
          <a:xfrm>
            <a:off x="3550260" y="3905375"/>
            <a:ext cx="1980632" cy="60181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A6B39B-CF07-8D44-9B04-6403E04A0CDA}"/>
              </a:ext>
            </a:extLst>
          </p:cNvPr>
          <p:cNvSpPr txBox="1"/>
          <p:nvPr/>
        </p:nvSpPr>
        <p:spPr>
          <a:xfrm>
            <a:off x="3298104" y="44399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Kanazawa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248EC85-C158-AC43-B48D-AAFED383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89" y="3675520"/>
            <a:ext cx="720640" cy="6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0D019B-FF0E-D34D-8E8C-46FB26A3F366}"/>
              </a:ext>
            </a:extLst>
          </p:cNvPr>
          <p:cNvGrpSpPr/>
          <p:nvPr/>
        </p:nvGrpSpPr>
        <p:grpSpPr>
          <a:xfrm>
            <a:off x="2903409" y="5508735"/>
            <a:ext cx="1909027" cy="834467"/>
            <a:chOff x="7821522" y="4730690"/>
            <a:chExt cx="1909027" cy="834467"/>
          </a:xfrm>
        </p:grpSpPr>
        <p:sp>
          <p:nvSpPr>
            <p:cNvPr id="37" name="楕円 182">
              <a:extLst>
                <a:ext uri="{FF2B5EF4-FFF2-40B4-BE49-F238E27FC236}">
                  <a16:creationId xmlns:a16="http://schemas.microsoft.com/office/drawing/2014/main" id="{FF2A4B36-70B0-3548-8FD7-F15EFB19865C}"/>
                </a:ext>
              </a:extLst>
            </p:cNvPr>
            <p:cNvSpPr/>
            <p:nvPr/>
          </p:nvSpPr>
          <p:spPr bwMode="auto">
            <a:xfrm>
              <a:off x="7821522" y="4730690"/>
              <a:ext cx="1909027" cy="580059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CF3AD2E-9575-8748-81DB-DE55AC6B9E2C}"/>
                </a:ext>
              </a:extLst>
            </p:cNvPr>
            <p:cNvSpPr txBox="1"/>
            <p:nvPr/>
          </p:nvSpPr>
          <p:spPr>
            <a:xfrm>
              <a:off x="7982832" y="519582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070C0"/>
                  </a:solidFill>
                </a:rPr>
                <a:t>Hiroshima</a:t>
              </a:r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47" name="Picture 14" descr="モバイルルーターのイラスト">
            <a:extLst>
              <a:ext uri="{FF2B5EF4-FFF2-40B4-BE49-F238E27FC236}">
                <a16:creationId xmlns:a16="http://schemas.microsoft.com/office/drawing/2014/main" id="{148D537C-F7B7-8347-84B8-ACC817E2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5" y="3600994"/>
            <a:ext cx="657153" cy="6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CEB4AC85-F2EB-6646-9F71-F74BC646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4" y="5251765"/>
            <a:ext cx="562269" cy="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モバイルルーターのイラスト">
            <a:extLst>
              <a:ext uri="{FF2B5EF4-FFF2-40B4-BE49-F238E27FC236}">
                <a16:creationId xmlns:a16="http://schemas.microsoft.com/office/drawing/2014/main" id="{56A86054-F4F8-1C47-B92E-519B6CD4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25" y="5181018"/>
            <a:ext cx="687475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F00D0545-1494-EE47-B83F-82389F5F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12" y="3052875"/>
            <a:ext cx="557661" cy="6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6BA4840-92CD-1E46-81BD-C397C6C3F15B}"/>
              </a:ext>
            </a:extLst>
          </p:cNvPr>
          <p:cNvGrpSpPr/>
          <p:nvPr/>
        </p:nvGrpSpPr>
        <p:grpSpPr>
          <a:xfrm>
            <a:off x="2882027" y="2123695"/>
            <a:ext cx="6184189" cy="3473000"/>
            <a:chOff x="3225747" y="2263250"/>
            <a:chExt cx="6970800" cy="357180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EC1A53B1-D496-2146-A6DC-404E2DF5CF45}"/>
                </a:ext>
              </a:extLst>
            </p:cNvPr>
            <p:cNvSpPr/>
            <p:nvPr/>
          </p:nvSpPr>
          <p:spPr>
            <a:xfrm>
              <a:off x="3308944" y="2309024"/>
              <a:ext cx="3349375" cy="2144564"/>
            </a:xfrm>
            <a:custGeom>
              <a:avLst/>
              <a:gdLst>
                <a:gd name="connsiteX0" fmla="*/ 0 w 3349375"/>
                <a:gd name="connsiteY0" fmla="*/ 0 h 2144564"/>
                <a:gd name="connsiteX1" fmla="*/ 3249738 w 3349375"/>
                <a:gd name="connsiteY1" fmla="*/ 1348576 h 2144564"/>
                <a:gd name="connsiteX2" fmla="*/ 2197191 w 3349375"/>
                <a:gd name="connsiteY2" fmla="*/ 2144564 h 21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375" h="2144564">
                  <a:moveTo>
                    <a:pt x="0" y="0"/>
                  </a:moveTo>
                  <a:cubicBezTo>
                    <a:pt x="1441770" y="495574"/>
                    <a:pt x="2883540" y="991149"/>
                    <a:pt x="3249738" y="1348576"/>
                  </a:cubicBezTo>
                  <a:cubicBezTo>
                    <a:pt x="3615936" y="1706003"/>
                    <a:pt x="2906563" y="1925283"/>
                    <a:pt x="2197191" y="214456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7145D4B9-1D47-814B-99A9-EB58C3081307}"/>
                </a:ext>
              </a:extLst>
            </p:cNvPr>
            <p:cNvSpPr/>
            <p:nvPr/>
          </p:nvSpPr>
          <p:spPr>
            <a:xfrm>
              <a:off x="3225747" y="2263250"/>
              <a:ext cx="6970800" cy="1943254"/>
            </a:xfrm>
            <a:custGeom>
              <a:avLst/>
              <a:gdLst>
                <a:gd name="connsiteX0" fmla="*/ 148981 w 6970800"/>
                <a:gd name="connsiteY0" fmla="*/ 52353 h 1943254"/>
                <a:gd name="connsiteX1" fmla="*/ 214765 w 6970800"/>
                <a:gd name="connsiteY1" fmla="*/ 78667 h 1943254"/>
                <a:gd name="connsiteX2" fmla="*/ 4984118 w 6970800"/>
                <a:gd name="connsiteY2" fmla="*/ 1789055 h 1943254"/>
                <a:gd name="connsiteX3" fmla="*/ 6970800 w 6970800"/>
                <a:gd name="connsiteY3" fmla="*/ 1756163 h 19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0800" h="1943254">
                  <a:moveTo>
                    <a:pt x="148981" y="52353"/>
                  </a:moveTo>
                  <a:cubicBezTo>
                    <a:pt x="-221055" y="-79215"/>
                    <a:pt x="214765" y="78667"/>
                    <a:pt x="214765" y="78667"/>
                  </a:cubicBezTo>
                  <a:cubicBezTo>
                    <a:pt x="1020621" y="368117"/>
                    <a:pt x="3858112" y="1509472"/>
                    <a:pt x="4984118" y="1789055"/>
                  </a:cubicBezTo>
                  <a:cubicBezTo>
                    <a:pt x="6110124" y="2068638"/>
                    <a:pt x="6540462" y="1912400"/>
                    <a:pt x="6970800" y="175616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0D26749-E552-624C-9499-91C36841084C}"/>
                </a:ext>
              </a:extLst>
            </p:cNvPr>
            <p:cNvSpPr/>
            <p:nvPr/>
          </p:nvSpPr>
          <p:spPr>
            <a:xfrm>
              <a:off x="3269473" y="2282711"/>
              <a:ext cx="4973284" cy="3552345"/>
            </a:xfrm>
            <a:custGeom>
              <a:avLst/>
              <a:gdLst>
                <a:gd name="connsiteX0" fmla="*/ 0 w 4973284"/>
                <a:gd name="connsiteY0" fmla="*/ 0 h 3552345"/>
                <a:gd name="connsiteX1" fmla="*/ 4039149 w 4973284"/>
                <a:gd name="connsiteY1" fmla="*/ 1736702 h 3552345"/>
                <a:gd name="connsiteX2" fmla="*/ 4973284 w 4973284"/>
                <a:gd name="connsiteY2" fmla="*/ 3552345 h 35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3284" h="3552345">
                  <a:moveTo>
                    <a:pt x="0" y="0"/>
                  </a:moveTo>
                  <a:cubicBezTo>
                    <a:pt x="1605134" y="572322"/>
                    <a:pt x="3210268" y="1144644"/>
                    <a:pt x="4039149" y="1736702"/>
                  </a:cubicBezTo>
                  <a:cubicBezTo>
                    <a:pt x="4868030" y="2328760"/>
                    <a:pt x="4920657" y="2940552"/>
                    <a:pt x="4973284" y="355234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AB1604E-7421-FA46-976E-EC35BADCD055}"/>
                </a:ext>
              </a:extLst>
            </p:cNvPr>
            <p:cNvSpPr/>
            <p:nvPr/>
          </p:nvSpPr>
          <p:spPr>
            <a:xfrm>
              <a:off x="3266864" y="2315547"/>
              <a:ext cx="3584258" cy="3479983"/>
            </a:xfrm>
            <a:custGeom>
              <a:avLst/>
              <a:gdLst>
                <a:gd name="connsiteX0" fmla="*/ 0 w 3584258"/>
                <a:gd name="connsiteY0" fmla="*/ 0 h 3479983"/>
                <a:gd name="connsiteX1" fmla="*/ 3447091 w 3584258"/>
                <a:gd name="connsiteY1" fmla="*/ 1473566 h 3479983"/>
                <a:gd name="connsiteX2" fmla="*/ 2769514 w 3584258"/>
                <a:gd name="connsiteY2" fmla="*/ 3098435 h 3479983"/>
                <a:gd name="connsiteX3" fmla="*/ 1565664 w 3584258"/>
                <a:gd name="connsiteY3" fmla="*/ 3479983 h 347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4258" h="3479983">
                  <a:moveTo>
                    <a:pt x="0" y="0"/>
                  </a:moveTo>
                  <a:cubicBezTo>
                    <a:pt x="1492752" y="478580"/>
                    <a:pt x="2985505" y="957160"/>
                    <a:pt x="3447091" y="1473566"/>
                  </a:cubicBezTo>
                  <a:cubicBezTo>
                    <a:pt x="3908677" y="1989972"/>
                    <a:pt x="3083085" y="2764032"/>
                    <a:pt x="2769514" y="3098435"/>
                  </a:cubicBezTo>
                  <a:cubicBezTo>
                    <a:pt x="2455943" y="3432838"/>
                    <a:pt x="2010803" y="3456410"/>
                    <a:pt x="1565664" y="347998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2F06CF75-E6D6-264C-8CFB-BE9C38AF6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28" y="3728853"/>
            <a:ext cx="343437" cy="32871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700BBE-819F-D44F-800F-A470815B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366" y="2056708"/>
            <a:ext cx="421067" cy="403022"/>
          </a:xfrm>
          <a:prstGeom prst="rect">
            <a:avLst/>
          </a:prstGeom>
        </p:spPr>
      </p:pic>
      <p:pic>
        <p:nvPicPr>
          <p:cNvPr id="6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EA361486-B1E2-314C-B019-D3F0710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55" y="3853638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82B308B-1348-6547-88FE-5411B48EF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588" y="5576230"/>
            <a:ext cx="343437" cy="328719"/>
          </a:xfrm>
          <a:prstGeom prst="rect">
            <a:avLst/>
          </a:prstGeom>
        </p:spPr>
      </p:pic>
      <p:pic>
        <p:nvPicPr>
          <p:cNvPr id="67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14A592CD-9206-5045-B0E2-4C247486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5" y="5701015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CE64E0A-026B-3144-AE0E-79564C429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253" y="5572357"/>
            <a:ext cx="343437" cy="328719"/>
          </a:xfrm>
          <a:prstGeom prst="rect">
            <a:avLst/>
          </a:prstGeom>
        </p:spPr>
      </p:pic>
      <p:pic>
        <p:nvPicPr>
          <p:cNvPr id="69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D3D0389-F37A-CF4C-A435-542F41AE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0" y="5697142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DE95DD0D-7065-9A4E-BC47-0B30331A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496" y="4098781"/>
            <a:ext cx="343437" cy="328719"/>
          </a:xfrm>
          <a:prstGeom prst="rect">
            <a:avLst/>
          </a:prstGeom>
        </p:spPr>
      </p:pic>
      <p:pic>
        <p:nvPicPr>
          <p:cNvPr id="7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D462E704-58F7-7E4B-9BF8-9058340A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23" y="4223566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7167AA32-FB8E-B444-8189-48019C98D29D}"/>
              </a:ext>
            </a:extLst>
          </p:cNvPr>
          <p:cNvGrpSpPr/>
          <p:nvPr/>
        </p:nvGrpSpPr>
        <p:grpSpPr>
          <a:xfrm>
            <a:off x="4156048" y="893224"/>
            <a:ext cx="7406565" cy="1213307"/>
            <a:chOff x="4156048" y="893224"/>
            <a:chExt cx="7406565" cy="1213307"/>
          </a:xfrm>
        </p:grpSpPr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99B3BE46-6F7B-B54E-B148-EEFA527FC358}"/>
                </a:ext>
              </a:extLst>
            </p:cNvPr>
            <p:cNvSpPr/>
            <p:nvPr/>
          </p:nvSpPr>
          <p:spPr>
            <a:xfrm>
              <a:off x="4156048" y="1144542"/>
              <a:ext cx="7406565" cy="96198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92368E6-AA48-A34E-ADD4-05C2771FDCAE}"/>
                </a:ext>
              </a:extLst>
            </p:cNvPr>
            <p:cNvSpPr txBox="1"/>
            <p:nvPr/>
          </p:nvSpPr>
          <p:spPr>
            <a:xfrm>
              <a:off x="4310411" y="1255081"/>
              <a:ext cx="71991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200" dirty="0"/>
                <a:t>Docker </a:t>
              </a:r>
              <a:r>
                <a:rPr kumimoji="1" lang="ja-JP" altLang="en-US" sz="2200"/>
                <a:t>を通して</a:t>
              </a:r>
              <a:r>
                <a:rPr kumimoji="1" lang="en-US" altLang="ja-JP" sz="2200" dirty="0"/>
                <a:t> </a:t>
              </a:r>
              <a:r>
                <a:rPr kumimoji="1" lang="en-US" altLang="ja-JP" sz="2200" dirty="0" err="1"/>
                <a:t>Cefore</a:t>
              </a:r>
              <a:r>
                <a:rPr kumimoji="1" lang="en-US" altLang="ja-JP" sz="2200" dirty="0"/>
                <a:t> </a:t>
              </a:r>
              <a:r>
                <a:rPr kumimoji="1" lang="ja-JP" altLang="en-US" sz="2200"/>
                <a:t>に触れて</a:t>
              </a:r>
              <a:r>
                <a:rPr kumimoji="1" lang="en-US" altLang="ja-JP" sz="2200" dirty="0"/>
                <a:t> ICN </a:t>
              </a:r>
              <a:r>
                <a:rPr kumimoji="1" lang="ja-JP" altLang="en-US" sz="2200"/>
                <a:t>通信の良さ（マルチキャスト）を視覚的に体感すること</a:t>
              </a:r>
              <a:endParaRPr kumimoji="1" lang="en-US" altLang="ja-JP" sz="2200" dirty="0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6575823-530A-FC4A-BB10-7801511D8873}"/>
                </a:ext>
              </a:extLst>
            </p:cNvPr>
            <p:cNvSpPr/>
            <p:nvPr/>
          </p:nvSpPr>
          <p:spPr>
            <a:xfrm>
              <a:off x="4267491" y="89322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70C0"/>
                  </a:solidFill>
                </a:rPr>
                <a:t>Goal</a:t>
              </a:r>
              <a:endParaRPr lang="ja-JP" altLang="en-US" sz="2400" b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2684B58-BEB7-D240-8026-D42950FCAE3C}"/>
              </a:ext>
            </a:extLst>
          </p:cNvPr>
          <p:cNvSpPr/>
          <p:nvPr/>
        </p:nvSpPr>
        <p:spPr>
          <a:xfrm>
            <a:off x="232568" y="6435230"/>
            <a:ext cx="2322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r>
              <a:rPr lang="en-US" altLang="ja-JP" sz="1400" dirty="0"/>
              <a:t> </a:t>
            </a:r>
            <a:r>
              <a:rPr lang="ja-JP" altLang="en-US" sz="1400"/>
              <a:t>https://peach.blender.org/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1E2AA38-3C19-A641-A07B-062B72C7B928}"/>
              </a:ext>
            </a:extLst>
          </p:cNvPr>
          <p:cNvSpPr/>
          <p:nvPr/>
        </p:nvSpPr>
        <p:spPr>
          <a:xfrm>
            <a:off x="2200605" y="1173728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endParaRPr lang="ja-JP" altLang="en-US" sz="1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6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E006B-BD30-5340-88DA-5CCC5AF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AFC50-F5AB-5144-8021-EA224F10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6" y="1034344"/>
            <a:ext cx="6931480" cy="330692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Docker</a:t>
            </a:r>
            <a:r>
              <a:rPr lang="ja-JP" altLang="en-US" sz="2000"/>
              <a:t>社開発の</a:t>
            </a:r>
            <a:r>
              <a:rPr lang="en-US" altLang="ja-JP" sz="2000" dirty="0"/>
              <a:t> Container</a:t>
            </a:r>
            <a:r>
              <a:rPr lang="ja-JP" altLang="en-US" sz="2000"/>
              <a:t>（コンテナ）型仮想環境を作成、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r>
              <a:rPr lang="en-US" altLang="ja-JP" sz="2000" dirty="0"/>
              <a:t>    </a:t>
            </a:r>
            <a:r>
              <a:rPr lang="ja-JP" altLang="en-US" sz="2000"/>
              <a:t>配布、実行するためのプラットフォーム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500" dirty="0"/>
          </a:p>
          <a:p>
            <a:r>
              <a:rPr lang="ja-JP" altLang="en-US" sz="2000"/>
              <a:t>コンテナ</a:t>
            </a:r>
            <a:r>
              <a:rPr lang="en-US" altLang="ja-JP" sz="2000" dirty="0"/>
              <a:t> </a:t>
            </a:r>
            <a:r>
              <a:rPr kumimoji="1" lang="ja-JP" altLang="en-US" sz="2000"/>
              <a:t>と</a:t>
            </a:r>
            <a:r>
              <a:rPr kumimoji="1" lang="en-US" altLang="ja-JP" sz="2000" dirty="0"/>
              <a:t> </a:t>
            </a:r>
            <a:r>
              <a:rPr kumimoji="1" lang="ja-JP" altLang="en-US" sz="2000"/>
              <a:t>仮想マシン（</a:t>
            </a:r>
            <a:r>
              <a:rPr kumimoji="1" lang="en-US" altLang="ja-JP" sz="2000" dirty="0"/>
              <a:t>VM</a:t>
            </a:r>
            <a:r>
              <a:rPr kumimoji="1" lang="ja-JP" altLang="en-US" sz="2000"/>
              <a:t>）の違い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VirtualBox</a:t>
            </a:r>
            <a:r>
              <a:rPr lang="ja-JP" altLang="en-US" sz="1800"/>
              <a:t>などの仮想マシンではホスト</a:t>
            </a:r>
            <a:r>
              <a:rPr lang="en-US" altLang="ja-JP" sz="1800" dirty="0"/>
              <a:t>OS</a:t>
            </a:r>
            <a:r>
              <a:rPr lang="ja-JP" altLang="en-US" sz="1800"/>
              <a:t>上でハイパーバイザを利用しゲスト</a:t>
            </a:r>
            <a:r>
              <a:rPr lang="en-US" altLang="ja-JP" sz="1800" dirty="0"/>
              <a:t>OS</a:t>
            </a:r>
            <a:r>
              <a:rPr lang="ja-JP" altLang="en-US" sz="1800"/>
              <a:t>を動かし、その上でミドルウェアなどを動かす</a:t>
            </a:r>
            <a:endParaRPr lang="en-US" altLang="ja-JP" sz="1800" dirty="0"/>
          </a:p>
          <a:p>
            <a:pPr lvl="1"/>
            <a:r>
              <a:rPr lang="en-US" altLang="ja-JP" sz="1800" dirty="0"/>
              <a:t>Container</a:t>
            </a:r>
            <a:r>
              <a:rPr lang="ja-JP" altLang="en-US" sz="1800"/>
              <a:t>はホストマシンのカーネルを利用してプロセスやユーザなどを隔離することで、あたかも別マシンが動いているかのように実行できるため、軽量で高速に起動・停止等が可能</a:t>
            </a:r>
          </a:p>
          <a:p>
            <a:pPr marL="0" indent="0">
              <a:buNone/>
            </a:pP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DE1388-A562-B347-A531-E382E1EE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A9A47A64-773B-294D-B146-242F4C8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96" y="1425437"/>
            <a:ext cx="778966" cy="6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6610EE82-7CBF-7B4E-9A1C-13AF6F02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2843392" y="4340429"/>
            <a:ext cx="640788" cy="6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Mとコンテナ比較">
            <a:extLst>
              <a:ext uri="{FF2B5EF4-FFF2-40B4-BE49-F238E27FC236}">
                <a16:creationId xmlns:a16="http://schemas.microsoft.com/office/drawing/2014/main" id="{B40E84A4-F62B-EC4D-9AF6-D1C5DFC0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8" y="1280604"/>
            <a:ext cx="4398486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C027F4-0952-5A41-B539-BADBA88853FE}"/>
              </a:ext>
            </a:extLst>
          </p:cNvPr>
          <p:cNvSpPr/>
          <p:nvPr/>
        </p:nvSpPr>
        <p:spPr>
          <a:xfrm>
            <a:off x="663358" y="6431057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[1] </a:t>
            </a:r>
            <a:r>
              <a:rPr lang="ja-JP" altLang="en-US" sz="1400"/>
              <a:t>https://knowledge.sakura.ad.jp/13265/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81DA48A-7437-D142-B98E-662BFE6A8E83}"/>
              </a:ext>
            </a:extLst>
          </p:cNvPr>
          <p:cNvSpPr txBox="1">
            <a:spLocks/>
          </p:cNvSpPr>
          <p:nvPr/>
        </p:nvSpPr>
        <p:spPr>
          <a:xfrm>
            <a:off x="344306" y="4652469"/>
            <a:ext cx="7166326" cy="13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Docker compose</a:t>
            </a:r>
          </a:p>
          <a:p>
            <a:pPr lvl="1"/>
            <a:r>
              <a:rPr lang="ja-JP" altLang="en-US" sz="1800"/>
              <a:t>複数のコンテナを一度に定義して実行するための</a:t>
            </a:r>
            <a:r>
              <a:rPr lang="en-US" altLang="ja-JP" sz="1800" dirty="0"/>
              <a:t>Docker </a:t>
            </a:r>
            <a:r>
              <a:rPr lang="ja-JP" altLang="en-US" sz="1800"/>
              <a:t>アプリケーション用ツール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YAML</a:t>
            </a:r>
            <a:r>
              <a:rPr lang="ja-JP" altLang="en-US" sz="1800"/>
              <a:t>形式で記載</a:t>
            </a:r>
          </a:p>
          <a:p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DED4C1-9846-8D4B-BD30-E9DDCDCDD980}"/>
              </a:ext>
            </a:extLst>
          </p:cNvPr>
          <p:cNvSpPr/>
          <p:nvPr/>
        </p:nvSpPr>
        <p:spPr>
          <a:xfrm>
            <a:off x="8157497" y="3912775"/>
            <a:ext cx="2981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VM </a:t>
            </a:r>
            <a:r>
              <a:rPr lang="ja-JP" altLang="en-US" sz="1400"/>
              <a:t>と</a:t>
            </a:r>
            <a:r>
              <a:rPr lang="en-US" altLang="ja-JP" sz="1400" dirty="0"/>
              <a:t> </a:t>
            </a:r>
            <a:r>
              <a:rPr lang="ja-JP" altLang="en-US" sz="1400"/>
              <a:t>コンテナの比較</a:t>
            </a:r>
            <a:r>
              <a:rPr lang="en-US" altLang="ja-JP" sz="1400" dirty="0"/>
              <a:t> </a:t>
            </a:r>
            <a:r>
              <a:rPr lang="ja-JP" altLang="en-US" sz="1400"/>
              <a:t>（</a:t>
            </a:r>
            <a:r>
              <a:rPr lang="en-US" altLang="ja-JP" sz="1400" dirty="0"/>
              <a:t>[1] </a:t>
            </a:r>
            <a:r>
              <a:rPr lang="ja-JP" altLang="en-US" sz="1400"/>
              <a:t>より引用）</a:t>
            </a:r>
          </a:p>
        </p:txBody>
      </p:sp>
    </p:spTree>
    <p:extLst>
      <p:ext uri="{BB962C8B-B14F-4D97-AF65-F5344CB8AC3E}">
        <p14:creationId xmlns:p14="http://schemas.microsoft.com/office/powerpoint/2010/main" val="131756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F1C0C-1CB3-A244-96E4-772B08F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r>
              <a:rPr lang="en-US" altLang="ja-JP" dirty="0"/>
              <a:t>image </a:t>
            </a:r>
            <a:r>
              <a:rPr lang="ja-JP" altLang="en-US"/>
              <a:t>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BDFCD-955B-F046-9B80-D85ECFDC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692486" cy="4351338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GitHub (web) install</a:t>
            </a:r>
          </a:p>
          <a:p>
            <a:pPr lvl="1"/>
            <a:r>
              <a:rPr lang="en-US" altLang="ja-JP" sz="2000" dirty="0">
                <a:hlinkClick r:id="rId2"/>
              </a:rPr>
              <a:t>https://github.com/cefore/xxx</a:t>
            </a:r>
            <a:r>
              <a:rPr lang="en-US" altLang="ja-JP" sz="2000" dirty="0"/>
              <a:t> </a:t>
            </a:r>
            <a:r>
              <a:rPr lang="ja-JP" altLang="en-US" sz="2000"/>
              <a:t>にアクセス</a:t>
            </a:r>
            <a:endParaRPr lang="en-US" altLang="ja-JP" sz="2000" dirty="0"/>
          </a:p>
          <a:p>
            <a:pPr lvl="1"/>
            <a:r>
              <a:rPr lang="en-US" altLang="ja-JP" sz="2000" dirty="0"/>
              <a:t>             </a:t>
            </a:r>
            <a:r>
              <a:rPr lang="ja-JP" altLang="en-US" sz="2000"/>
              <a:t>から</a:t>
            </a:r>
            <a:r>
              <a:rPr lang="en-US" altLang="ja-JP" sz="2000" dirty="0"/>
              <a:t> zip </a:t>
            </a:r>
            <a:r>
              <a:rPr lang="ja-JP" altLang="en-US" sz="2000"/>
              <a:t>をダウンロード</a:t>
            </a:r>
            <a:endParaRPr lang="en-US" altLang="ja-JP" sz="2000" dirty="0"/>
          </a:p>
          <a:p>
            <a:pPr lvl="1"/>
            <a:r>
              <a:rPr lang="ja-JP" altLang="en-US" sz="2000"/>
              <a:t>任意のディレクトリに解凍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CUI install</a:t>
            </a:r>
          </a:p>
          <a:p>
            <a:pPr lvl="1"/>
            <a:r>
              <a:rPr lang="en-US" altLang="ja-JP" sz="2000" dirty="0"/>
              <a:t>git clone https://</a:t>
            </a:r>
            <a:r>
              <a:rPr lang="en-US" altLang="ja-JP" sz="2000" dirty="0" err="1"/>
              <a:t>github.com</a:t>
            </a:r>
            <a:r>
              <a:rPr lang="en-US" altLang="ja-JP" sz="2000" dirty="0"/>
              <a:t>/</a:t>
            </a:r>
            <a:r>
              <a:rPr lang="en-US" altLang="ja-JP" sz="2000" dirty="0" err="1"/>
              <a:t>cefore</a:t>
            </a:r>
            <a:r>
              <a:rPr lang="en-US" altLang="ja-JP" sz="2000" dirty="0"/>
              <a:t>/</a:t>
            </a:r>
            <a:r>
              <a:rPr lang="en-US" altLang="ja-JP" sz="2000" dirty="0" err="1"/>
              <a:t>xxx.git</a:t>
            </a:r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r>
              <a:rPr kumimoji="1" lang="en-US" altLang="ja-JP" sz="2000" dirty="0"/>
              <a:t>Docker Hub</a:t>
            </a:r>
          </a:p>
          <a:p>
            <a:pPr lvl="1"/>
            <a:r>
              <a:rPr lang="en-US" altLang="ja-JP" sz="1800" dirty="0"/>
              <a:t>https://</a:t>
            </a:r>
            <a:r>
              <a:rPr lang="en-US" altLang="ja-JP" sz="1800" dirty="0" err="1"/>
              <a:t>hub.docker.com</a:t>
            </a:r>
            <a:r>
              <a:rPr lang="en-US" altLang="ja-JP" sz="1800" dirty="0"/>
              <a:t>/</a:t>
            </a:r>
            <a:endParaRPr kumimoji="1" lang="en-US" altLang="ja-JP" sz="1800" dirty="0"/>
          </a:p>
          <a:p>
            <a:pPr lvl="1"/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E2F788-DEF9-004C-B3CB-C60CBCDF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8096952-C1F9-F54D-8F17-ADA84735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80" y="781484"/>
            <a:ext cx="5390239" cy="606594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1451BE1-3AE7-8F46-80A2-BC3DB8FFF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2" r="1730"/>
          <a:stretch/>
        </p:blipFill>
        <p:spPr>
          <a:xfrm>
            <a:off x="1390169" y="1797207"/>
            <a:ext cx="792498" cy="315586"/>
          </a:xfrm>
          <a:prstGeom prst="rect">
            <a:avLst/>
          </a:prstGeom>
        </p:spPr>
      </p:pic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C0CA55-DB00-6F4F-B7E3-3EDDB0EF1AA3}"/>
              </a:ext>
            </a:extLst>
          </p:cNvPr>
          <p:cNvGrpSpPr/>
          <p:nvPr/>
        </p:nvGrpSpPr>
        <p:grpSpPr>
          <a:xfrm>
            <a:off x="1042501" y="4951725"/>
            <a:ext cx="5261689" cy="1447177"/>
            <a:chOff x="1058411" y="5344921"/>
            <a:chExt cx="5182605" cy="142542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9378ABB-F561-2C40-BDD3-DC29423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411" y="5344921"/>
              <a:ext cx="5182605" cy="4716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041EDF1-B918-DA4D-BE12-5B87D143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8411" y="5845174"/>
              <a:ext cx="5182605" cy="925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693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14835</TotalTime>
  <Words>2184</Words>
  <Application>Microsoft Macintosh PowerPoint</Application>
  <PresentationFormat>ワイド画面</PresentationFormat>
  <Paragraphs>408</Paragraphs>
  <Slides>24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2" baseType="lpstr">
      <vt:lpstr>.Hiragino Kaku Gothic Interface W3</vt:lpstr>
      <vt:lpstr>游ゴシック</vt:lpstr>
      <vt:lpstr>游明朝</vt:lpstr>
      <vt:lpstr>Arial</vt:lpstr>
      <vt:lpstr>Consolas</vt:lpstr>
      <vt:lpstr>Helvetica</vt:lpstr>
      <vt:lpstr>Monaco</vt:lpstr>
      <vt:lpstr>Office テーマ</vt:lpstr>
      <vt:lpstr>第19回ICN研究会ワークショップ  Cefore Hands-on: Cefore/Docker を用いたICNビデオストリーミング</vt:lpstr>
      <vt:lpstr>動作環境</vt:lpstr>
      <vt:lpstr>事前準備1 – Docker Engine のインストール（Ubuntu編）</vt:lpstr>
      <vt:lpstr>事前準備1 – Docker Engine のインストール（macOS/Windows10）</vt:lpstr>
      <vt:lpstr>事前準備2 – ffmpeg のインストール</vt:lpstr>
      <vt:lpstr>目次</vt:lpstr>
      <vt:lpstr>Practice1: Cefore/Docker を利用したマルチキャストストリーミング</vt:lpstr>
      <vt:lpstr>Docker </vt:lpstr>
      <vt:lpstr>docker image のダウンロード</vt:lpstr>
      <vt:lpstr>コンテナの作成（ビルド） </vt:lpstr>
      <vt:lpstr>コンテナの起動 &amp; ログイン</vt:lpstr>
      <vt:lpstr>コンテナの停止 &amp; 削除</vt:lpstr>
      <vt:lpstr>Docker Desktop によるコンテナ操作</vt:lpstr>
      <vt:lpstr>docker-compose による環境構築のすすめ1 [Pending...]</vt:lpstr>
      <vt:lpstr>docker-compose による環境構築のすすめ2 [Pending...]</vt:lpstr>
      <vt:lpstr>サンプルコードの説明 [Pending...]</vt:lpstr>
      <vt:lpstr>Practice 1: グローバル通信</vt:lpstr>
      <vt:lpstr>Practice 1-A [Pending...]</vt:lpstr>
      <vt:lpstr>Practice 1-B [Pending...]</vt:lpstr>
      <vt:lpstr>Practice 2: ローカル通信</vt:lpstr>
      <vt:lpstr>Practice 2-A [Pending...]</vt:lpstr>
      <vt:lpstr>Practice 2-B [Pending...]</vt:lpstr>
      <vt:lpstr>Practice 2-C [Pending...]</vt:lpstr>
      <vt:lpstr>まとめ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速水 祐作</dc:creator>
  <cp:keywords/>
  <dc:description/>
  <cp:lastModifiedBy>速水 祐作</cp:lastModifiedBy>
  <cp:revision>471</cp:revision>
  <dcterms:created xsi:type="dcterms:W3CDTF">2020-12-01T01:48:06Z</dcterms:created>
  <dcterms:modified xsi:type="dcterms:W3CDTF">2021-08-18T04:04:29Z</dcterms:modified>
  <cp:category/>
</cp:coreProperties>
</file>